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33" r:id="rId55"/>
    <p:sldId id="314" r:id="rId56"/>
    <p:sldId id="316" r:id="rId57"/>
    <p:sldId id="318" r:id="rId58"/>
    <p:sldId id="320" r:id="rId59"/>
    <p:sldId id="322" r:id="rId60"/>
    <p:sldId id="324" r:id="rId61"/>
    <p:sldId id="326" r:id="rId62"/>
    <p:sldId id="328" r:id="rId63"/>
    <p:sldId id="330" r:id="rId64"/>
    <p:sldId id="332" r:id="rId65"/>
    <p:sldId id="335" r:id="rId66"/>
    <p:sldId id="336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360" r:id="rId90"/>
    <p:sldId id="371" r:id="rId91"/>
    <p:sldId id="362" r:id="rId92"/>
    <p:sldId id="364" r:id="rId93"/>
    <p:sldId id="366" r:id="rId94"/>
    <p:sldId id="368" r:id="rId95"/>
    <p:sldId id="370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Image:Human_brain_NIH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1"/>
            <a:ext cx="10097246" cy="25527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CT and MRI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Sectional Anatomy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Tom Haller, RT (R)(CT)(MR)(ARRT)</a:t>
            </a:r>
          </a:p>
        </p:txBody>
      </p:sp>
    </p:spTree>
    <p:extLst>
      <p:ext uri="{BB962C8B-B14F-4D97-AF65-F5344CB8AC3E}">
        <p14:creationId xmlns:p14="http://schemas.microsoft.com/office/powerpoint/2010/main" val="942383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br sa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5181600" cy="50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Median Sagittal Slice – T1 weighting</a:t>
            </a:r>
          </a:p>
        </p:txBody>
      </p:sp>
      <p:sp>
        <p:nvSpPr>
          <p:cNvPr id="155652" name="Line 4"/>
          <p:cNvSpPr>
            <a:spLocks noChangeShapeType="1"/>
          </p:cNvSpPr>
          <p:nvPr/>
        </p:nvSpPr>
        <p:spPr bwMode="auto">
          <a:xfrm>
            <a:off x="3124200" y="2667000"/>
            <a:ext cx="2286000" cy="609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3" name="Line 5"/>
          <p:cNvSpPr>
            <a:spLocks noChangeShapeType="1"/>
          </p:cNvSpPr>
          <p:nvPr/>
        </p:nvSpPr>
        <p:spPr bwMode="auto">
          <a:xfrm flipV="1">
            <a:off x="3276600" y="3505200"/>
            <a:ext cx="2438400" cy="152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 flipH="1">
            <a:off x="5867400" y="2438400"/>
            <a:ext cx="2819400" cy="1143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 flipH="1">
            <a:off x="6324600" y="3352800"/>
            <a:ext cx="2438400" cy="304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7" name="Line 9"/>
          <p:cNvSpPr>
            <a:spLocks noChangeShapeType="1"/>
          </p:cNvSpPr>
          <p:nvPr/>
        </p:nvSpPr>
        <p:spPr bwMode="auto">
          <a:xfrm flipH="1" flipV="1">
            <a:off x="6553200" y="4114800"/>
            <a:ext cx="2209800" cy="228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1828800" y="22860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Lateral Ventricles</a:t>
            </a:r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1676400" y="33528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Interventricular Foramina</a:t>
            </a:r>
          </a:p>
        </p:txBody>
      </p:sp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8839200" y="21336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Third Ventricle</a:t>
            </a:r>
          </a:p>
        </p:txBody>
      </p:sp>
      <p:sp>
        <p:nvSpPr>
          <p:cNvPr id="155661" name="Text Box 13"/>
          <p:cNvSpPr txBox="1">
            <a:spLocks noChangeArrowheads="1"/>
          </p:cNvSpPr>
          <p:nvPr/>
        </p:nvSpPr>
        <p:spPr bwMode="auto">
          <a:xfrm>
            <a:off x="8839200" y="30480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Cerebral Aqueduct</a:t>
            </a:r>
          </a:p>
        </p:txBody>
      </p:sp>
      <p:sp>
        <p:nvSpPr>
          <p:cNvPr id="155662" name="Text Box 14"/>
          <p:cNvSpPr txBox="1">
            <a:spLocks noChangeArrowheads="1"/>
          </p:cNvSpPr>
          <p:nvPr/>
        </p:nvSpPr>
        <p:spPr bwMode="auto">
          <a:xfrm>
            <a:off x="8839200" y="41148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Fourth Ventricle</a:t>
            </a:r>
          </a:p>
        </p:txBody>
      </p:sp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5410200" y="990601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9900"/>
                </a:solidFill>
              </a:rPr>
              <a:t>Ventricles</a:t>
            </a:r>
          </a:p>
        </p:txBody>
      </p:sp>
    </p:spTree>
    <p:extLst>
      <p:ext uri="{BB962C8B-B14F-4D97-AF65-F5344CB8AC3E}">
        <p14:creationId xmlns:p14="http://schemas.microsoft.com/office/powerpoint/2010/main" val="27180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br sa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5181600" cy="50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3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r>
              <a:rPr lang="en-US" altLang="en-US" sz="3600" dirty="0">
                <a:solidFill>
                  <a:srgbClr val="FFFF66"/>
                </a:solidFill>
              </a:rPr>
              <a:t>Median Sagittal Slice – T1 weighting</a:t>
            </a:r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2971800" y="2743200"/>
            <a:ext cx="24384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V="1">
            <a:off x="2971800" y="3886200"/>
            <a:ext cx="2819400" cy="228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 flipV="1">
            <a:off x="2895600" y="4267200"/>
            <a:ext cx="2971800" cy="762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 flipH="1" flipV="1">
            <a:off x="6553200" y="4724400"/>
            <a:ext cx="2057400" cy="228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 flipH="1">
            <a:off x="6477000" y="3200400"/>
            <a:ext cx="2286000" cy="457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496291" y="2362200"/>
            <a:ext cx="155170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Chiasmatic Cistern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1361209" y="3733800"/>
            <a:ext cx="199159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Interpeduncular Cistern</a:t>
            </a:r>
          </a:p>
        </p:txBody>
      </p:sp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1752600" y="48006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Pontine Cistern</a:t>
            </a:r>
          </a:p>
        </p:txBody>
      </p:sp>
      <p:sp>
        <p:nvSpPr>
          <p:cNvPr id="88082" name="Text Box 18"/>
          <p:cNvSpPr txBox="1">
            <a:spLocks noChangeArrowheads="1"/>
          </p:cNvSpPr>
          <p:nvPr/>
        </p:nvSpPr>
        <p:spPr bwMode="auto">
          <a:xfrm>
            <a:off x="8610599" y="4648200"/>
            <a:ext cx="252845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Cerebellomedullary Cistern</a:t>
            </a:r>
          </a:p>
        </p:txBody>
      </p:sp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8839200" y="28956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Superior Cistern</a:t>
            </a:r>
          </a:p>
        </p:txBody>
      </p:sp>
      <p:sp>
        <p:nvSpPr>
          <p:cNvPr id="88084" name="Text Box 20"/>
          <p:cNvSpPr txBox="1">
            <a:spLocks noChangeArrowheads="1"/>
          </p:cNvSpPr>
          <p:nvPr/>
        </p:nvSpPr>
        <p:spPr bwMode="auto">
          <a:xfrm>
            <a:off x="5546726" y="1027114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FFFF00"/>
                </a:solidFill>
              </a:rPr>
              <a:t>Cisterns</a:t>
            </a:r>
          </a:p>
        </p:txBody>
      </p:sp>
    </p:spTree>
    <p:extLst>
      <p:ext uri="{BB962C8B-B14F-4D97-AF65-F5344CB8AC3E}">
        <p14:creationId xmlns:p14="http://schemas.microsoft.com/office/powerpoint/2010/main" val="1656290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2 b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914400"/>
            <a:ext cx="56499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3" name="Line 3"/>
          <p:cNvSpPr>
            <a:spLocks noChangeShapeType="1"/>
          </p:cNvSpPr>
          <p:nvPr/>
        </p:nvSpPr>
        <p:spPr bwMode="auto">
          <a:xfrm flipH="1">
            <a:off x="6172200" y="2667000"/>
            <a:ext cx="3048000" cy="914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9372600" y="24384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Lat vent</a:t>
            </a:r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</p:spTree>
    <p:extLst>
      <p:ext uri="{BB962C8B-B14F-4D97-AF65-F5344CB8AC3E}">
        <p14:creationId xmlns:p14="http://schemas.microsoft.com/office/powerpoint/2010/main" val="48220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t2 b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914400"/>
            <a:ext cx="56499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9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59750" name="Line 6"/>
          <p:cNvSpPr>
            <a:spLocks noChangeShapeType="1"/>
          </p:cNvSpPr>
          <p:nvPr/>
        </p:nvSpPr>
        <p:spPr bwMode="auto">
          <a:xfrm flipH="1" flipV="1">
            <a:off x="6400800" y="3429000"/>
            <a:ext cx="2438400" cy="1524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8915400" y="47244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Caudate Nucleus</a:t>
            </a:r>
          </a:p>
        </p:txBody>
      </p:sp>
      <p:sp>
        <p:nvSpPr>
          <p:cNvPr id="159752" name="Line 8"/>
          <p:cNvSpPr>
            <a:spLocks noChangeShapeType="1"/>
          </p:cNvSpPr>
          <p:nvPr/>
        </p:nvSpPr>
        <p:spPr bwMode="auto">
          <a:xfrm>
            <a:off x="2895600" y="2286000"/>
            <a:ext cx="29718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1752600" y="1905000"/>
            <a:ext cx="152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Body of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248634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t2 b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1"/>
            <a:ext cx="5564188" cy="56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Line 3"/>
          <p:cNvSpPr>
            <a:spLocks noChangeShapeType="1"/>
          </p:cNvSpPr>
          <p:nvPr/>
        </p:nvSpPr>
        <p:spPr bwMode="auto">
          <a:xfrm flipH="1">
            <a:off x="6096000" y="2286000"/>
            <a:ext cx="2667000" cy="914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3048000" y="3124200"/>
            <a:ext cx="2895600" cy="228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8839199" y="1905000"/>
            <a:ext cx="15932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Septum Pellucidum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1752600" y="2819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Lateral Ventricle</a:t>
            </a:r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 flipH="1" flipV="1">
            <a:off x="6248400" y="3886200"/>
            <a:ext cx="2971800" cy="838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9296400" y="45720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Choroid Plexus</a:t>
            </a:r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3886200" y="3048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</p:spTree>
    <p:extLst>
      <p:ext uri="{BB962C8B-B14F-4D97-AF65-F5344CB8AC3E}">
        <p14:creationId xmlns:p14="http://schemas.microsoft.com/office/powerpoint/2010/main" val="363138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t2 b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1"/>
            <a:ext cx="5564188" cy="56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9" name="Line 5"/>
          <p:cNvSpPr>
            <a:spLocks noChangeShapeType="1"/>
          </p:cNvSpPr>
          <p:nvPr/>
        </p:nvSpPr>
        <p:spPr bwMode="auto">
          <a:xfrm flipH="1">
            <a:off x="6096000" y="1447800"/>
            <a:ext cx="2895600" cy="1524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>
            <a:off x="3124200" y="3048000"/>
            <a:ext cx="2590800" cy="152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Line 7"/>
          <p:cNvSpPr>
            <a:spLocks noChangeShapeType="1"/>
          </p:cNvSpPr>
          <p:nvPr/>
        </p:nvSpPr>
        <p:spPr bwMode="auto">
          <a:xfrm flipH="1" flipV="1">
            <a:off x="6096000" y="4343400"/>
            <a:ext cx="2895600" cy="838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9067800" y="914400"/>
            <a:ext cx="160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Genu of Corpus Callosum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1828800" y="27432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Caudate Nucleus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9067800" y="4724400"/>
            <a:ext cx="1447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Splenium of Corpus Callosum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3886200" y="3048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</p:spTree>
    <p:extLst>
      <p:ext uri="{BB962C8B-B14F-4D97-AF65-F5344CB8AC3E}">
        <p14:creationId xmlns:p14="http://schemas.microsoft.com/office/powerpoint/2010/main" val="115169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t2 br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914400"/>
            <a:ext cx="5738813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Line 3"/>
          <p:cNvSpPr>
            <a:spLocks noChangeShapeType="1"/>
          </p:cNvSpPr>
          <p:nvPr/>
        </p:nvSpPr>
        <p:spPr bwMode="auto">
          <a:xfrm flipH="1">
            <a:off x="6705600" y="1905000"/>
            <a:ext cx="2362200" cy="838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2" name="Line 4"/>
          <p:cNvSpPr>
            <a:spLocks noChangeShapeType="1"/>
          </p:cNvSpPr>
          <p:nvPr/>
        </p:nvSpPr>
        <p:spPr bwMode="auto">
          <a:xfrm flipH="1">
            <a:off x="6324600" y="2895600"/>
            <a:ext cx="2590800" cy="609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3" name="Line 5"/>
          <p:cNvSpPr>
            <a:spLocks noChangeShapeType="1"/>
          </p:cNvSpPr>
          <p:nvPr/>
        </p:nvSpPr>
        <p:spPr bwMode="auto">
          <a:xfrm>
            <a:off x="3124200" y="2895600"/>
            <a:ext cx="3124200" cy="762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9144000" y="1447800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Anterior Horn of Lateral Ventricle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8915400" y="259080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Interventricular Foramen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1676400" y="25146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Third Ventricle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38862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45418" name="Line 10"/>
          <p:cNvSpPr>
            <a:spLocks noChangeShapeType="1"/>
          </p:cNvSpPr>
          <p:nvPr/>
        </p:nvSpPr>
        <p:spPr bwMode="auto">
          <a:xfrm flipV="1">
            <a:off x="2971800" y="4114800"/>
            <a:ext cx="32004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1676400" y="48768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Superior Cistern</a:t>
            </a:r>
          </a:p>
        </p:txBody>
      </p:sp>
    </p:spTree>
    <p:extLst>
      <p:ext uri="{BB962C8B-B14F-4D97-AF65-F5344CB8AC3E}">
        <p14:creationId xmlns:p14="http://schemas.microsoft.com/office/powerpoint/2010/main" val="26543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t2 br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838200"/>
            <a:ext cx="5738813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3886200" y="1524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53606" name="Line 6"/>
          <p:cNvSpPr>
            <a:spLocks noChangeShapeType="1"/>
          </p:cNvSpPr>
          <p:nvPr/>
        </p:nvSpPr>
        <p:spPr bwMode="auto">
          <a:xfrm flipH="1">
            <a:off x="6324600" y="2286000"/>
            <a:ext cx="2667000" cy="381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9144000" y="20574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Genu</a:t>
            </a:r>
          </a:p>
        </p:txBody>
      </p:sp>
      <p:sp>
        <p:nvSpPr>
          <p:cNvPr id="153608" name="Line 8"/>
          <p:cNvSpPr>
            <a:spLocks noChangeShapeType="1"/>
          </p:cNvSpPr>
          <p:nvPr/>
        </p:nvSpPr>
        <p:spPr bwMode="auto">
          <a:xfrm flipH="1" flipV="1">
            <a:off x="6248400" y="4343400"/>
            <a:ext cx="2667000" cy="304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9067800" y="44196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Splenium</a:t>
            </a:r>
          </a:p>
        </p:txBody>
      </p:sp>
      <p:sp>
        <p:nvSpPr>
          <p:cNvPr id="153614" name="Line 14"/>
          <p:cNvSpPr>
            <a:spLocks noChangeShapeType="1"/>
          </p:cNvSpPr>
          <p:nvPr/>
        </p:nvSpPr>
        <p:spPr bwMode="auto">
          <a:xfrm flipV="1">
            <a:off x="3276600" y="3733800"/>
            <a:ext cx="2743200" cy="1143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5" name="Text Box 15"/>
          <p:cNvSpPr txBox="1">
            <a:spLocks noChangeArrowheads="1"/>
          </p:cNvSpPr>
          <p:nvPr/>
        </p:nvSpPr>
        <p:spPr bwMode="auto">
          <a:xfrm>
            <a:off x="1905000" y="48006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Thalamus</a:t>
            </a:r>
          </a:p>
        </p:txBody>
      </p:sp>
    </p:spTree>
    <p:extLst>
      <p:ext uri="{BB962C8B-B14F-4D97-AF65-F5344CB8AC3E}">
        <p14:creationId xmlns:p14="http://schemas.microsoft.com/office/powerpoint/2010/main" val="155691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t2 br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838200"/>
            <a:ext cx="5738813" cy="578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3886200" y="1524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>
            <a:off x="3200400" y="2514600"/>
            <a:ext cx="2743200" cy="381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1905000" y="2057400"/>
            <a:ext cx="160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Head of Caudate Nucleus</a:t>
            </a:r>
          </a:p>
        </p:txBody>
      </p:sp>
      <p:sp>
        <p:nvSpPr>
          <p:cNvPr id="167946" name="Line 10"/>
          <p:cNvSpPr>
            <a:spLocks noChangeShapeType="1"/>
          </p:cNvSpPr>
          <p:nvPr/>
        </p:nvSpPr>
        <p:spPr bwMode="auto">
          <a:xfrm flipV="1">
            <a:off x="3276600" y="3352800"/>
            <a:ext cx="2362200" cy="457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1905000" y="35814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Lentiform Nucleus</a:t>
            </a:r>
          </a:p>
        </p:txBody>
      </p:sp>
      <p:sp>
        <p:nvSpPr>
          <p:cNvPr id="167950" name="Line 14"/>
          <p:cNvSpPr>
            <a:spLocks noChangeShapeType="1"/>
          </p:cNvSpPr>
          <p:nvPr/>
        </p:nvSpPr>
        <p:spPr bwMode="auto">
          <a:xfrm flipH="1">
            <a:off x="6629400" y="2971800"/>
            <a:ext cx="2438400" cy="304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1" name="Line 15"/>
          <p:cNvSpPr>
            <a:spLocks noChangeShapeType="1"/>
          </p:cNvSpPr>
          <p:nvPr/>
        </p:nvSpPr>
        <p:spPr bwMode="auto">
          <a:xfrm flipH="1" flipV="1">
            <a:off x="7086600" y="3581400"/>
            <a:ext cx="2057400" cy="381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52" name="Text Box 16"/>
          <p:cNvSpPr txBox="1">
            <a:spLocks noChangeArrowheads="1"/>
          </p:cNvSpPr>
          <p:nvPr/>
        </p:nvSpPr>
        <p:spPr bwMode="auto">
          <a:xfrm>
            <a:off x="9144000" y="26670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Internal Capsule</a:t>
            </a:r>
          </a:p>
        </p:txBody>
      </p:sp>
      <p:sp>
        <p:nvSpPr>
          <p:cNvPr id="167953" name="Text Box 17"/>
          <p:cNvSpPr txBox="1">
            <a:spLocks noChangeArrowheads="1"/>
          </p:cNvSpPr>
          <p:nvPr/>
        </p:nvSpPr>
        <p:spPr bwMode="auto">
          <a:xfrm>
            <a:off x="9220200" y="3657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External Capsule</a:t>
            </a:r>
          </a:p>
        </p:txBody>
      </p:sp>
    </p:spTree>
    <p:extLst>
      <p:ext uri="{BB962C8B-B14F-4D97-AF65-F5344CB8AC3E}">
        <p14:creationId xmlns:p14="http://schemas.microsoft.com/office/powerpoint/2010/main" val="1125578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t2 br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14400"/>
            <a:ext cx="558641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41" name="Rectangle 9"/>
          <p:cNvSpPr>
            <a:spLocks noChangeArrowheads="1"/>
          </p:cNvSpPr>
          <p:nvPr/>
        </p:nvSpPr>
        <p:spPr bwMode="auto">
          <a:xfrm>
            <a:off x="39624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46442" name="Line 10"/>
          <p:cNvSpPr>
            <a:spLocks noChangeShapeType="1"/>
          </p:cNvSpPr>
          <p:nvPr/>
        </p:nvSpPr>
        <p:spPr bwMode="auto">
          <a:xfrm>
            <a:off x="3276600" y="2514600"/>
            <a:ext cx="29718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 flipH="1" flipV="1">
            <a:off x="6248400" y="4114800"/>
            <a:ext cx="2971800" cy="533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 flipV="1">
            <a:off x="3352800" y="5181600"/>
            <a:ext cx="2286000" cy="609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 flipH="1">
            <a:off x="7391400" y="2438400"/>
            <a:ext cx="1828800" cy="685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1905000" y="220980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Third Ventricle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>
            <a:off x="1981200" y="5181601"/>
            <a:ext cx="152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Posterior Horn of Lateral Ventricle</a:t>
            </a: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>
            <a:off x="9296400" y="44958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Superior Cistern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9296400" y="1981200"/>
            <a:ext cx="1371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Cistern of Lateral Sulcus</a:t>
            </a:r>
          </a:p>
        </p:txBody>
      </p:sp>
    </p:spTree>
    <p:extLst>
      <p:ext uri="{BB962C8B-B14F-4D97-AF65-F5344CB8AC3E}">
        <p14:creationId xmlns:p14="http://schemas.microsoft.com/office/powerpoint/2010/main" val="1867399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9900" y="920637"/>
            <a:ext cx="6096000" cy="50507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u="sng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Course Objectives:</a:t>
            </a:r>
            <a:endParaRPr lang="en-US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 the completion of this course, the participant will be able to: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	Identify the anatomy of the head, neck, chest, 	abdomen, pelvis, upper and lower extremities in 	sectional orientation on diagrams, CT and MRI 	images.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	Identify anatomical structures as seen in multiple 	orthogonal planes on diagrams, CT and MRI 	images.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	Describe gross anatomic relationships in the 	body.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	Describe anterior-posterior, proximal-distal, lateral-medial and superior-inferior relationships of anatomy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99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t2 br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14400"/>
            <a:ext cx="558641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39624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 flipH="1">
            <a:off x="6553200" y="2286000"/>
            <a:ext cx="2590800" cy="685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3" name="Line 5"/>
          <p:cNvSpPr>
            <a:spLocks noChangeShapeType="1"/>
          </p:cNvSpPr>
          <p:nvPr/>
        </p:nvSpPr>
        <p:spPr bwMode="auto">
          <a:xfrm flipH="1" flipV="1">
            <a:off x="6781800" y="3200400"/>
            <a:ext cx="2362200" cy="152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4" name="Line 6"/>
          <p:cNvSpPr>
            <a:spLocks noChangeShapeType="1"/>
          </p:cNvSpPr>
          <p:nvPr/>
        </p:nvSpPr>
        <p:spPr bwMode="auto">
          <a:xfrm flipH="1" flipV="1">
            <a:off x="6705600" y="3505200"/>
            <a:ext cx="2438400" cy="990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5" name="Line 7"/>
          <p:cNvSpPr>
            <a:spLocks noChangeShapeType="1"/>
          </p:cNvSpPr>
          <p:nvPr/>
        </p:nvSpPr>
        <p:spPr bwMode="auto">
          <a:xfrm>
            <a:off x="3276600" y="1981200"/>
            <a:ext cx="26670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6" name="Line 8"/>
          <p:cNvSpPr>
            <a:spLocks noChangeShapeType="1"/>
          </p:cNvSpPr>
          <p:nvPr/>
        </p:nvSpPr>
        <p:spPr bwMode="auto">
          <a:xfrm flipV="1">
            <a:off x="3276600" y="3276600"/>
            <a:ext cx="2209800" cy="228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Line 9"/>
          <p:cNvSpPr>
            <a:spLocks noChangeShapeType="1"/>
          </p:cNvSpPr>
          <p:nvPr/>
        </p:nvSpPr>
        <p:spPr bwMode="auto">
          <a:xfrm flipV="1">
            <a:off x="3276600" y="3581400"/>
            <a:ext cx="2133600" cy="1981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>
            <a:off x="9220200" y="1828800"/>
            <a:ext cx="1295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Head of Caudate Nucleus</a:t>
            </a:r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9220200" y="32004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Putamen</a:t>
            </a:r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9220200" y="43434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Globus Pallidus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1981200" y="1676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Internal Capsule</a:t>
            </a: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1905000" y="3200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External Capsule</a:t>
            </a:r>
          </a:p>
        </p:txBody>
      </p:sp>
      <p:sp>
        <p:nvSpPr>
          <p:cNvPr id="160783" name="Text Box 15"/>
          <p:cNvSpPr txBox="1">
            <a:spLocks noChangeArrowheads="1"/>
          </p:cNvSpPr>
          <p:nvPr/>
        </p:nvSpPr>
        <p:spPr bwMode="auto">
          <a:xfrm>
            <a:off x="1905000" y="54864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Claustrum</a:t>
            </a:r>
          </a:p>
        </p:txBody>
      </p:sp>
    </p:spTree>
    <p:extLst>
      <p:ext uri="{BB962C8B-B14F-4D97-AF65-F5344CB8AC3E}">
        <p14:creationId xmlns:p14="http://schemas.microsoft.com/office/powerpoint/2010/main" val="4136970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t2 br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14400"/>
            <a:ext cx="558641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39624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flipV="1">
            <a:off x="3124200" y="3124200"/>
            <a:ext cx="2057400" cy="685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>
            <a:off x="3124200" y="1905000"/>
            <a:ext cx="3200400" cy="914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6" name="Line 6"/>
          <p:cNvSpPr>
            <a:spLocks noChangeShapeType="1"/>
          </p:cNvSpPr>
          <p:nvPr/>
        </p:nvSpPr>
        <p:spPr bwMode="auto">
          <a:xfrm flipH="1">
            <a:off x="6248400" y="3276600"/>
            <a:ext cx="2895600" cy="1219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 flipH="1" flipV="1">
            <a:off x="6248400" y="4876800"/>
            <a:ext cx="2895600" cy="76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9220200" y="2895600"/>
            <a:ext cx="1447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Great Cerebral Vein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9220200" y="46482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Straight Sinus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1828800" y="1371601"/>
            <a:ext cx="1676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Branch of Anterior Cerebral Artery</a:t>
            </a:r>
          </a:p>
        </p:txBody>
      </p: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1828800" y="3352800"/>
            <a:ext cx="1219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Branch of Middle Cerebral Artery</a:t>
            </a: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 flipV="1">
            <a:off x="3124200" y="5791200"/>
            <a:ext cx="2971800" cy="76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1672936" y="5410201"/>
            <a:ext cx="12988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Superior Sagittal Sinus</a:t>
            </a:r>
          </a:p>
        </p:txBody>
      </p:sp>
    </p:spTree>
    <p:extLst>
      <p:ext uri="{BB962C8B-B14F-4D97-AF65-F5344CB8AC3E}">
        <p14:creationId xmlns:p14="http://schemas.microsoft.com/office/powerpoint/2010/main" val="285696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t2 br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58323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40386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 flipH="1">
            <a:off x="7239000" y="1981200"/>
            <a:ext cx="17526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 flipH="1" flipV="1">
            <a:off x="6248400" y="3276600"/>
            <a:ext cx="2743200" cy="76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8" name="Line 12"/>
          <p:cNvSpPr>
            <a:spLocks noChangeShapeType="1"/>
          </p:cNvSpPr>
          <p:nvPr/>
        </p:nvSpPr>
        <p:spPr bwMode="auto">
          <a:xfrm>
            <a:off x="3200400" y="2667000"/>
            <a:ext cx="3048000" cy="1371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9" name="Line 13"/>
          <p:cNvSpPr>
            <a:spLocks noChangeShapeType="1"/>
          </p:cNvSpPr>
          <p:nvPr/>
        </p:nvSpPr>
        <p:spPr bwMode="auto">
          <a:xfrm flipV="1">
            <a:off x="3124200" y="4267200"/>
            <a:ext cx="3048000" cy="990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0" name="Text Box 14"/>
          <p:cNvSpPr txBox="1">
            <a:spLocks noChangeArrowheads="1"/>
          </p:cNvSpPr>
          <p:nvPr/>
        </p:nvSpPr>
        <p:spPr bwMode="auto">
          <a:xfrm>
            <a:off x="9067800" y="1676400"/>
            <a:ext cx="1371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Cistern of Lateral Sulcus</a:t>
            </a:r>
          </a:p>
        </p:txBody>
      </p:sp>
      <p:sp>
        <p:nvSpPr>
          <p:cNvPr id="147471" name="Text Box 15"/>
          <p:cNvSpPr txBox="1">
            <a:spLocks noChangeArrowheads="1"/>
          </p:cNvSpPr>
          <p:nvPr/>
        </p:nvSpPr>
        <p:spPr bwMode="auto">
          <a:xfrm>
            <a:off x="8991599" y="3048000"/>
            <a:ext cx="204354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Interpeduncular Cistern</a:t>
            </a:r>
          </a:p>
        </p:txBody>
      </p:sp>
      <p:sp>
        <p:nvSpPr>
          <p:cNvPr id="147472" name="Text Box 16"/>
          <p:cNvSpPr txBox="1">
            <a:spLocks noChangeArrowheads="1"/>
          </p:cNvSpPr>
          <p:nvPr/>
        </p:nvSpPr>
        <p:spPr bwMode="auto">
          <a:xfrm>
            <a:off x="1905000" y="2286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Cerebral Aqueduct</a:t>
            </a:r>
          </a:p>
        </p:txBody>
      </p:sp>
      <p:sp>
        <p:nvSpPr>
          <p:cNvPr id="147473" name="Text Box 17"/>
          <p:cNvSpPr txBox="1">
            <a:spLocks noChangeArrowheads="1"/>
          </p:cNvSpPr>
          <p:nvPr/>
        </p:nvSpPr>
        <p:spPr bwMode="auto">
          <a:xfrm>
            <a:off x="1905000" y="4953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Superior Cistern</a:t>
            </a:r>
          </a:p>
        </p:txBody>
      </p:sp>
    </p:spTree>
    <p:extLst>
      <p:ext uri="{BB962C8B-B14F-4D97-AF65-F5344CB8AC3E}">
        <p14:creationId xmlns:p14="http://schemas.microsoft.com/office/powerpoint/2010/main" val="3115091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t2 br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58323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40386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1796" name="Line 4"/>
          <p:cNvSpPr>
            <a:spLocks noChangeShapeType="1"/>
          </p:cNvSpPr>
          <p:nvPr/>
        </p:nvSpPr>
        <p:spPr bwMode="auto">
          <a:xfrm flipH="1">
            <a:off x="6477000" y="2743200"/>
            <a:ext cx="2590800" cy="838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797" name="Line 5"/>
          <p:cNvSpPr>
            <a:spLocks noChangeShapeType="1"/>
          </p:cNvSpPr>
          <p:nvPr/>
        </p:nvSpPr>
        <p:spPr bwMode="auto">
          <a:xfrm flipH="1" flipV="1">
            <a:off x="6324600" y="4114800"/>
            <a:ext cx="2743200" cy="76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>
            <a:off x="3048000" y="3505200"/>
            <a:ext cx="31242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9144000" y="2438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Cerebral Peduncle</a:t>
            </a: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9144000" y="3886200"/>
            <a:ext cx="19223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Corpora Quadrigemina</a:t>
            </a: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1506682" y="3124200"/>
            <a:ext cx="154131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Cerebellar Vermis</a:t>
            </a:r>
          </a:p>
        </p:txBody>
      </p:sp>
    </p:spTree>
    <p:extLst>
      <p:ext uri="{BB962C8B-B14F-4D97-AF65-F5344CB8AC3E}">
        <p14:creationId xmlns:p14="http://schemas.microsoft.com/office/powerpoint/2010/main" val="1338180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t2 br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0"/>
            <a:ext cx="56705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39624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48490" name="Line 10"/>
          <p:cNvSpPr>
            <a:spLocks noChangeShapeType="1"/>
          </p:cNvSpPr>
          <p:nvPr/>
        </p:nvSpPr>
        <p:spPr bwMode="auto">
          <a:xfrm flipH="1">
            <a:off x="6477000" y="2362200"/>
            <a:ext cx="2590800" cy="685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Line 11"/>
          <p:cNvSpPr>
            <a:spLocks noChangeShapeType="1"/>
          </p:cNvSpPr>
          <p:nvPr/>
        </p:nvSpPr>
        <p:spPr bwMode="auto">
          <a:xfrm flipH="1" flipV="1">
            <a:off x="6172200" y="3657600"/>
            <a:ext cx="2819400" cy="76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2" name="Line 12"/>
          <p:cNvSpPr>
            <a:spLocks noChangeShapeType="1"/>
          </p:cNvSpPr>
          <p:nvPr/>
        </p:nvSpPr>
        <p:spPr bwMode="auto">
          <a:xfrm flipV="1">
            <a:off x="3048000" y="4267200"/>
            <a:ext cx="3124200" cy="990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3" name="Line 13"/>
          <p:cNvSpPr>
            <a:spLocks noChangeShapeType="1"/>
          </p:cNvSpPr>
          <p:nvPr/>
        </p:nvSpPr>
        <p:spPr bwMode="auto">
          <a:xfrm>
            <a:off x="3124200" y="2667000"/>
            <a:ext cx="3048000" cy="1524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4" name="Text Box 14"/>
          <p:cNvSpPr txBox="1">
            <a:spLocks noChangeArrowheads="1"/>
          </p:cNvSpPr>
          <p:nvPr/>
        </p:nvSpPr>
        <p:spPr bwMode="auto">
          <a:xfrm>
            <a:off x="9143999" y="2057400"/>
            <a:ext cx="156902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Chiasmatic Cistern</a:t>
            </a:r>
          </a:p>
        </p:txBody>
      </p:sp>
      <p:sp>
        <p:nvSpPr>
          <p:cNvPr id="148495" name="Text Box 15"/>
          <p:cNvSpPr txBox="1">
            <a:spLocks noChangeArrowheads="1"/>
          </p:cNvSpPr>
          <p:nvPr/>
        </p:nvSpPr>
        <p:spPr bwMode="auto">
          <a:xfrm>
            <a:off x="8991599" y="3429000"/>
            <a:ext cx="210589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Interpeduncular Cistern</a:t>
            </a:r>
          </a:p>
        </p:txBody>
      </p:sp>
      <p:sp>
        <p:nvSpPr>
          <p:cNvPr id="148496" name="Text Box 16"/>
          <p:cNvSpPr txBox="1">
            <a:spLocks noChangeArrowheads="1"/>
          </p:cNvSpPr>
          <p:nvPr/>
        </p:nvSpPr>
        <p:spPr bwMode="auto">
          <a:xfrm>
            <a:off x="1828800" y="49530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Superior Cistern</a:t>
            </a:r>
          </a:p>
        </p:txBody>
      </p:sp>
      <p:sp>
        <p:nvSpPr>
          <p:cNvPr id="148497" name="Text Box 17"/>
          <p:cNvSpPr txBox="1">
            <a:spLocks noChangeArrowheads="1"/>
          </p:cNvSpPr>
          <p:nvPr/>
        </p:nvSpPr>
        <p:spPr bwMode="auto">
          <a:xfrm>
            <a:off x="1752600" y="23622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Cerebral Aqueduct</a:t>
            </a:r>
          </a:p>
        </p:txBody>
      </p:sp>
    </p:spTree>
    <p:extLst>
      <p:ext uri="{BB962C8B-B14F-4D97-AF65-F5344CB8AC3E}">
        <p14:creationId xmlns:p14="http://schemas.microsoft.com/office/powerpoint/2010/main" val="3043177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t2 br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0"/>
            <a:ext cx="56705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39624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9988" name="Line 4"/>
          <p:cNvSpPr>
            <a:spLocks noChangeShapeType="1"/>
          </p:cNvSpPr>
          <p:nvPr/>
        </p:nvSpPr>
        <p:spPr bwMode="auto">
          <a:xfrm>
            <a:off x="3124200" y="2514600"/>
            <a:ext cx="2971800" cy="609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89" name="Line 5"/>
          <p:cNvSpPr>
            <a:spLocks noChangeShapeType="1"/>
          </p:cNvSpPr>
          <p:nvPr/>
        </p:nvSpPr>
        <p:spPr bwMode="auto">
          <a:xfrm flipH="1">
            <a:off x="6172200" y="2743200"/>
            <a:ext cx="2971800" cy="457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0" name="Line 6"/>
          <p:cNvSpPr>
            <a:spLocks noChangeShapeType="1"/>
          </p:cNvSpPr>
          <p:nvPr/>
        </p:nvSpPr>
        <p:spPr bwMode="auto">
          <a:xfrm flipH="1" flipV="1">
            <a:off x="6400800" y="3733800"/>
            <a:ext cx="2743200" cy="76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1" name="Line 7"/>
          <p:cNvSpPr>
            <a:spLocks noChangeShapeType="1"/>
          </p:cNvSpPr>
          <p:nvPr/>
        </p:nvSpPr>
        <p:spPr bwMode="auto">
          <a:xfrm flipH="1" flipV="1">
            <a:off x="6324600" y="4114800"/>
            <a:ext cx="2743200" cy="762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2" name="Line 8"/>
          <p:cNvSpPr>
            <a:spLocks noChangeShapeType="1"/>
          </p:cNvSpPr>
          <p:nvPr/>
        </p:nvSpPr>
        <p:spPr bwMode="auto">
          <a:xfrm flipV="1">
            <a:off x="3124200" y="4724400"/>
            <a:ext cx="2971800" cy="381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1981200" y="2209800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Optic Chiasm</a:t>
            </a:r>
          </a:p>
        </p:txBody>
      </p:sp>
      <p:sp>
        <p:nvSpPr>
          <p:cNvPr id="169994" name="Text Box 10"/>
          <p:cNvSpPr txBox="1">
            <a:spLocks noChangeArrowheads="1"/>
          </p:cNvSpPr>
          <p:nvPr/>
        </p:nvSpPr>
        <p:spPr bwMode="auto">
          <a:xfrm>
            <a:off x="9220200" y="2514601"/>
            <a:ext cx="18461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Infundibulum</a:t>
            </a:r>
          </a:p>
        </p:txBody>
      </p:sp>
      <p:sp>
        <p:nvSpPr>
          <p:cNvPr id="169995" name="Text Box 11"/>
          <p:cNvSpPr txBox="1">
            <a:spLocks noChangeArrowheads="1"/>
          </p:cNvSpPr>
          <p:nvPr/>
        </p:nvSpPr>
        <p:spPr bwMode="auto">
          <a:xfrm>
            <a:off x="9220200" y="35052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Cerebral Peduncle</a:t>
            </a:r>
          </a:p>
        </p:txBody>
      </p:sp>
      <p:sp>
        <p:nvSpPr>
          <p:cNvPr id="169996" name="Text Box 12"/>
          <p:cNvSpPr txBox="1">
            <a:spLocks noChangeArrowheads="1"/>
          </p:cNvSpPr>
          <p:nvPr/>
        </p:nvSpPr>
        <p:spPr bwMode="auto">
          <a:xfrm>
            <a:off x="9143999" y="4572000"/>
            <a:ext cx="19950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Corpora Quadrigemina</a:t>
            </a:r>
          </a:p>
        </p:txBody>
      </p:sp>
      <p:sp>
        <p:nvSpPr>
          <p:cNvPr id="169997" name="Text Box 13"/>
          <p:cNvSpPr txBox="1">
            <a:spLocks noChangeArrowheads="1"/>
          </p:cNvSpPr>
          <p:nvPr/>
        </p:nvSpPr>
        <p:spPr bwMode="auto">
          <a:xfrm>
            <a:off x="1517073" y="4800600"/>
            <a:ext cx="160712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Cerebellar Vermis</a:t>
            </a:r>
          </a:p>
        </p:txBody>
      </p:sp>
    </p:spTree>
    <p:extLst>
      <p:ext uri="{BB962C8B-B14F-4D97-AF65-F5344CB8AC3E}">
        <p14:creationId xmlns:p14="http://schemas.microsoft.com/office/powerpoint/2010/main" val="3374534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t2 br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0"/>
            <a:ext cx="56705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39624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2820" name="Line 4"/>
          <p:cNvSpPr>
            <a:spLocks noChangeShapeType="1"/>
          </p:cNvSpPr>
          <p:nvPr/>
        </p:nvSpPr>
        <p:spPr bwMode="auto">
          <a:xfrm flipH="1">
            <a:off x="6705600" y="2209800"/>
            <a:ext cx="2362200" cy="914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1" name="Line 5"/>
          <p:cNvSpPr>
            <a:spLocks noChangeShapeType="1"/>
          </p:cNvSpPr>
          <p:nvPr/>
        </p:nvSpPr>
        <p:spPr bwMode="auto">
          <a:xfrm>
            <a:off x="3200400" y="2209800"/>
            <a:ext cx="2895600" cy="762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2" name="Line 6"/>
          <p:cNvSpPr>
            <a:spLocks noChangeShapeType="1"/>
          </p:cNvSpPr>
          <p:nvPr/>
        </p:nvSpPr>
        <p:spPr bwMode="auto">
          <a:xfrm flipH="1" flipV="1">
            <a:off x="6400800" y="3505200"/>
            <a:ext cx="2743200" cy="1295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>
            <a:off x="3048000" y="4267200"/>
            <a:ext cx="3048000" cy="990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1828800" y="1752600"/>
            <a:ext cx="1371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Anterior Cerebral Artery</a:t>
            </a: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9144000" y="1752600"/>
            <a:ext cx="152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Middle Cerebral Artery</a:t>
            </a: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9220200" y="4419600"/>
            <a:ext cx="121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Posterior Cerebral Artery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1828800" y="3962400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Straight Sinus</a:t>
            </a: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 flipV="1">
            <a:off x="3124200" y="5638800"/>
            <a:ext cx="2819400" cy="457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9" name="Text Box 13"/>
          <p:cNvSpPr txBox="1">
            <a:spLocks noChangeArrowheads="1"/>
          </p:cNvSpPr>
          <p:nvPr/>
        </p:nvSpPr>
        <p:spPr bwMode="auto">
          <a:xfrm>
            <a:off x="1735282" y="5638801"/>
            <a:ext cx="12365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Superior Sagittal Sinus</a:t>
            </a:r>
          </a:p>
        </p:txBody>
      </p:sp>
    </p:spTree>
    <p:extLst>
      <p:ext uri="{BB962C8B-B14F-4D97-AF65-F5344CB8AC3E}">
        <p14:creationId xmlns:p14="http://schemas.microsoft.com/office/powerpoint/2010/main" val="791520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t2 br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914400"/>
            <a:ext cx="5667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40386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71012" name="Line 4"/>
          <p:cNvSpPr>
            <a:spLocks noChangeShapeType="1"/>
          </p:cNvSpPr>
          <p:nvPr/>
        </p:nvSpPr>
        <p:spPr bwMode="auto">
          <a:xfrm flipH="1">
            <a:off x="6248400" y="2590800"/>
            <a:ext cx="2819400" cy="990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3" name="Line 5"/>
          <p:cNvSpPr>
            <a:spLocks noChangeShapeType="1"/>
          </p:cNvSpPr>
          <p:nvPr/>
        </p:nvSpPr>
        <p:spPr bwMode="auto">
          <a:xfrm flipH="1">
            <a:off x="6096000" y="4267200"/>
            <a:ext cx="2971800" cy="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5" name="Line 7"/>
          <p:cNvSpPr>
            <a:spLocks noChangeShapeType="1"/>
          </p:cNvSpPr>
          <p:nvPr/>
        </p:nvSpPr>
        <p:spPr bwMode="auto">
          <a:xfrm>
            <a:off x="2971800" y="2819400"/>
            <a:ext cx="31242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 flipV="1">
            <a:off x="3124200" y="4724400"/>
            <a:ext cx="2667000" cy="609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9144000" y="22860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Pontine Cistern</a:t>
            </a:r>
          </a:p>
        </p:txBody>
      </p:sp>
      <p:sp>
        <p:nvSpPr>
          <p:cNvPr id="171018" name="Text Box 10"/>
          <p:cNvSpPr txBox="1">
            <a:spLocks noChangeArrowheads="1"/>
          </p:cNvSpPr>
          <p:nvPr/>
        </p:nvSpPr>
        <p:spPr bwMode="auto">
          <a:xfrm>
            <a:off x="9220199" y="3962400"/>
            <a:ext cx="13785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Fourth Ventricle</a:t>
            </a: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2133600" y="26670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Pons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1444336" y="5181601"/>
            <a:ext cx="16798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818252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2 br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914400"/>
            <a:ext cx="56673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40386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49512" name="Line 8"/>
          <p:cNvSpPr>
            <a:spLocks noChangeShapeType="1"/>
          </p:cNvSpPr>
          <p:nvPr/>
        </p:nvSpPr>
        <p:spPr bwMode="auto">
          <a:xfrm flipH="1">
            <a:off x="6324600" y="2438400"/>
            <a:ext cx="2743200" cy="838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3" name="Line 9"/>
          <p:cNvSpPr>
            <a:spLocks noChangeShapeType="1"/>
          </p:cNvSpPr>
          <p:nvPr/>
        </p:nvSpPr>
        <p:spPr bwMode="auto">
          <a:xfrm flipH="1" flipV="1">
            <a:off x="6096000" y="3581400"/>
            <a:ext cx="2971800" cy="1219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4" name="Line 10"/>
          <p:cNvSpPr>
            <a:spLocks noChangeShapeType="1"/>
          </p:cNvSpPr>
          <p:nvPr/>
        </p:nvSpPr>
        <p:spPr bwMode="auto">
          <a:xfrm>
            <a:off x="2895600" y="3733800"/>
            <a:ext cx="2971800" cy="1828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9220200" y="1981200"/>
            <a:ext cx="1219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Internal Carotid Artery</a:t>
            </a:r>
          </a:p>
        </p:txBody>
      </p:sp>
      <p:sp>
        <p:nvSpPr>
          <p:cNvPr id="149516" name="Text Box 12"/>
          <p:cNvSpPr txBox="1">
            <a:spLocks noChangeArrowheads="1"/>
          </p:cNvSpPr>
          <p:nvPr/>
        </p:nvSpPr>
        <p:spPr bwMode="auto">
          <a:xfrm>
            <a:off x="9144000" y="44958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Basilar Artery</a:t>
            </a:r>
          </a:p>
        </p:txBody>
      </p:sp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1288473" y="3352800"/>
            <a:ext cx="16071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Confluence of Sinuses</a:t>
            </a:r>
          </a:p>
        </p:txBody>
      </p:sp>
    </p:spTree>
    <p:extLst>
      <p:ext uri="{BB962C8B-B14F-4D97-AF65-F5344CB8AC3E}">
        <p14:creationId xmlns:p14="http://schemas.microsoft.com/office/powerpoint/2010/main" val="3118730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t2 br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1"/>
            <a:ext cx="5741988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41148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50538" name="Line 10"/>
          <p:cNvSpPr>
            <a:spLocks noChangeShapeType="1"/>
          </p:cNvSpPr>
          <p:nvPr/>
        </p:nvSpPr>
        <p:spPr bwMode="auto">
          <a:xfrm>
            <a:off x="3124200" y="2743200"/>
            <a:ext cx="2590800" cy="1219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9" name="Line 11"/>
          <p:cNvSpPr>
            <a:spLocks noChangeShapeType="1"/>
          </p:cNvSpPr>
          <p:nvPr/>
        </p:nvSpPr>
        <p:spPr bwMode="auto">
          <a:xfrm flipV="1">
            <a:off x="3048000" y="4343400"/>
            <a:ext cx="3124200" cy="990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 flipH="1" flipV="1">
            <a:off x="6553200" y="4267200"/>
            <a:ext cx="2590800" cy="381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1371600" y="2281535"/>
            <a:ext cx="2057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FFFF66"/>
                </a:solidFill>
              </a:rPr>
              <a:t>Cerebello</a:t>
            </a:r>
            <a:r>
              <a:rPr lang="en-US" altLang="en-US" dirty="0">
                <a:solidFill>
                  <a:srgbClr val="FFFF66"/>
                </a:solidFill>
              </a:rPr>
              <a:t>-pontine Angle Cistern</a:t>
            </a:r>
          </a:p>
        </p:txBody>
      </p:sp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1828800" y="5181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Fourth Ventricle</a:t>
            </a:r>
          </a:p>
        </p:txBody>
      </p:sp>
      <p:sp>
        <p:nvSpPr>
          <p:cNvPr id="150543" name="Text Box 15"/>
          <p:cNvSpPr txBox="1">
            <a:spLocks noChangeArrowheads="1"/>
          </p:cNvSpPr>
          <p:nvPr/>
        </p:nvSpPr>
        <p:spPr bwMode="auto">
          <a:xfrm>
            <a:off x="9220200" y="4343400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Lateral Aperture</a:t>
            </a:r>
          </a:p>
        </p:txBody>
      </p:sp>
    </p:spTree>
    <p:extLst>
      <p:ext uri="{BB962C8B-B14F-4D97-AF65-F5344CB8AC3E}">
        <p14:creationId xmlns:p14="http://schemas.microsoft.com/office/powerpoint/2010/main" val="1051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Major Divisions of the Brain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1524000" y="6399621"/>
            <a:ext cx="101345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en-US" sz="1200"/>
              <a:t>Patrick J. Lynch; illustrator; C. Carl Jaffe; MD; cardiologist Yale University Center for Advanced Instructional Media Medical Illustrations </a:t>
            </a:r>
          </a:p>
        </p:txBody>
      </p:sp>
      <p:pic>
        <p:nvPicPr>
          <p:cNvPr id="134150" name="Picture 6" descr="411px-Skull_and_sagittal_brain_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371600"/>
            <a:ext cx="36163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1" name="Line 7"/>
          <p:cNvSpPr>
            <a:spLocks noChangeShapeType="1"/>
          </p:cNvSpPr>
          <p:nvPr/>
        </p:nvSpPr>
        <p:spPr bwMode="auto">
          <a:xfrm flipH="1">
            <a:off x="6705600" y="2133600"/>
            <a:ext cx="1600200" cy="457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 flipH="1" flipV="1">
            <a:off x="5562600" y="3733800"/>
            <a:ext cx="2667000" cy="533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 flipV="1">
            <a:off x="3657600" y="3352800"/>
            <a:ext cx="1447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8305800" y="19050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Cerebrum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8229600" y="41148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Brainstem</a:t>
            </a: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2286000" y="31242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1146146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t2 br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1"/>
            <a:ext cx="5741988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1148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4868" name="Line 4"/>
          <p:cNvSpPr>
            <a:spLocks noChangeShapeType="1"/>
          </p:cNvSpPr>
          <p:nvPr/>
        </p:nvSpPr>
        <p:spPr bwMode="auto">
          <a:xfrm flipH="1">
            <a:off x="6019800" y="2743200"/>
            <a:ext cx="3124200" cy="9906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69" name="Line 5"/>
          <p:cNvSpPr>
            <a:spLocks noChangeShapeType="1"/>
          </p:cNvSpPr>
          <p:nvPr/>
        </p:nvSpPr>
        <p:spPr bwMode="auto">
          <a:xfrm flipH="1" flipV="1">
            <a:off x="6248400" y="3886200"/>
            <a:ext cx="2895600" cy="8382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0" name="Line 6"/>
          <p:cNvSpPr>
            <a:spLocks noChangeShapeType="1"/>
          </p:cNvSpPr>
          <p:nvPr/>
        </p:nvSpPr>
        <p:spPr bwMode="auto">
          <a:xfrm>
            <a:off x="2895600" y="2971800"/>
            <a:ext cx="3200400" cy="1143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1" name="Line 7"/>
          <p:cNvSpPr>
            <a:spLocks noChangeShapeType="1"/>
          </p:cNvSpPr>
          <p:nvPr/>
        </p:nvSpPr>
        <p:spPr bwMode="auto">
          <a:xfrm flipV="1">
            <a:off x="3048000" y="4876800"/>
            <a:ext cx="2362200" cy="762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9296400" y="2438400"/>
            <a:ext cx="114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Basilar Artery</a:t>
            </a:r>
          </a:p>
        </p:txBody>
      </p:sp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9296400" y="45720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Pons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1506682" y="2667000"/>
            <a:ext cx="14651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Medulla Oblongata</a:t>
            </a:r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1676400" y="54864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277079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t2 br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4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61" name="Rectangle 9"/>
          <p:cNvSpPr>
            <a:spLocks noChangeArrowheads="1"/>
          </p:cNvSpPr>
          <p:nvPr/>
        </p:nvSpPr>
        <p:spPr bwMode="auto">
          <a:xfrm>
            <a:off x="41148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51562" name="Line 10"/>
          <p:cNvSpPr>
            <a:spLocks noChangeShapeType="1"/>
          </p:cNvSpPr>
          <p:nvPr/>
        </p:nvSpPr>
        <p:spPr bwMode="auto">
          <a:xfrm flipH="1">
            <a:off x="6324600" y="2819400"/>
            <a:ext cx="2743200" cy="1524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3" name="Line 11"/>
          <p:cNvSpPr>
            <a:spLocks noChangeShapeType="1"/>
          </p:cNvSpPr>
          <p:nvPr/>
        </p:nvSpPr>
        <p:spPr bwMode="auto">
          <a:xfrm>
            <a:off x="3124200" y="3810000"/>
            <a:ext cx="3048000" cy="7620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9220200" y="25146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Lateral Aperture</a:t>
            </a: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1905000" y="35052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Median Aperture</a:t>
            </a:r>
          </a:p>
        </p:txBody>
      </p:sp>
    </p:spTree>
    <p:extLst>
      <p:ext uri="{BB962C8B-B14F-4D97-AF65-F5344CB8AC3E}">
        <p14:creationId xmlns:p14="http://schemas.microsoft.com/office/powerpoint/2010/main" val="2755398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t2 br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4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41148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5892" name="Line 4"/>
          <p:cNvSpPr>
            <a:spLocks noChangeShapeType="1"/>
          </p:cNvSpPr>
          <p:nvPr/>
        </p:nvSpPr>
        <p:spPr bwMode="auto">
          <a:xfrm flipH="1">
            <a:off x="6096000" y="2667000"/>
            <a:ext cx="3048000" cy="1447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3" name="Line 5"/>
          <p:cNvSpPr>
            <a:spLocks noChangeShapeType="1"/>
          </p:cNvSpPr>
          <p:nvPr/>
        </p:nvSpPr>
        <p:spPr bwMode="auto">
          <a:xfrm>
            <a:off x="2971800" y="3733800"/>
            <a:ext cx="2590800" cy="914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9220199" y="2362200"/>
            <a:ext cx="15343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Medulla Oblongata</a:t>
            </a:r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1524000" y="350520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3416472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t2 br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581818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41148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52584" name="Line 8"/>
          <p:cNvSpPr>
            <a:spLocks noChangeShapeType="1"/>
          </p:cNvSpPr>
          <p:nvPr/>
        </p:nvSpPr>
        <p:spPr bwMode="auto">
          <a:xfrm flipH="1">
            <a:off x="6172200" y="2743200"/>
            <a:ext cx="2895600" cy="1828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5" name="Line 9"/>
          <p:cNvSpPr>
            <a:spLocks noChangeShapeType="1"/>
          </p:cNvSpPr>
          <p:nvPr/>
        </p:nvSpPr>
        <p:spPr bwMode="auto">
          <a:xfrm>
            <a:off x="2971800" y="3733800"/>
            <a:ext cx="3124200" cy="1066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9144000" y="2438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Median Aperture</a:t>
            </a:r>
          </a:p>
        </p:txBody>
      </p:sp>
      <p:sp>
        <p:nvSpPr>
          <p:cNvPr id="152587" name="Text Box 11"/>
          <p:cNvSpPr txBox="1">
            <a:spLocks noChangeArrowheads="1"/>
          </p:cNvSpPr>
          <p:nvPr/>
        </p:nvSpPr>
        <p:spPr bwMode="auto">
          <a:xfrm>
            <a:off x="1194955" y="3146426"/>
            <a:ext cx="257001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Cerebellomedullary Cistern</a:t>
            </a:r>
          </a:p>
        </p:txBody>
      </p:sp>
    </p:spTree>
    <p:extLst>
      <p:ext uri="{BB962C8B-B14F-4D97-AF65-F5344CB8AC3E}">
        <p14:creationId xmlns:p14="http://schemas.microsoft.com/office/powerpoint/2010/main" val="423395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t2 br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581818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4114800" y="228601"/>
            <a:ext cx="4589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FFFF66"/>
                </a:solidFill>
              </a:rPr>
              <a:t>Axial – T2 Weighting</a:t>
            </a:r>
          </a:p>
        </p:txBody>
      </p:sp>
      <p:sp>
        <p:nvSpPr>
          <p:cNvPr id="166916" name="Line 4"/>
          <p:cNvSpPr>
            <a:spLocks noChangeShapeType="1"/>
          </p:cNvSpPr>
          <p:nvPr/>
        </p:nvSpPr>
        <p:spPr bwMode="auto">
          <a:xfrm flipH="1">
            <a:off x="6096000" y="2362200"/>
            <a:ext cx="3048000" cy="18288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9296399" y="2057400"/>
            <a:ext cx="17283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Medulla Oblongata</a:t>
            </a:r>
          </a:p>
        </p:txBody>
      </p:sp>
      <p:sp>
        <p:nvSpPr>
          <p:cNvPr id="166918" name="Line 6"/>
          <p:cNvSpPr>
            <a:spLocks noChangeShapeType="1"/>
          </p:cNvSpPr>
          <p:nvPr/>
        </p:nvSpPr>
        <p:spPr bwMode="auto">
          <a:xfrm>
            <a:off x="3124200" y="3048000"/>
            <a:ext cx="2362200" cy="1676400"/>
          </a:xfrm>
          <a:prstGeom prst="line">
            <a:avLst/>
          </a:prstGeom>
          <a:noFill/>
          <a:ln w="190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1392382" y="2743201"/>
            <a:ext cx="18080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66"/>
                </a:solidFill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57850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Coronal Imaging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Posterior to Anterior aspect</a:t>
            </a:r>
          </a:p>
        </p:txBody>
      </p:sp>
    </p:spTree>
    <p:extLst>
      <p:ext uri="{BB962C8B-B14F-4D97-AF65-F5344CB8AC3E}">
        <p14:creationId xmlns:p14="http://schemas.microsoft.com/office/powerpoint/2010/main" val="2199768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00_2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4" y="398464"/>
            <a:ext cx="6834187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6248400" y="1905000"/>
            <a:ext cx="1905000" cy="381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8229600" y="1676401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8229600" y="1676400"/>
            <a:ext cx="2438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Falx Cerebri (Longitudinal Fissure)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 flipV="1">
            <a:off x="3962400" y="3962400"/>
            <a:ext cx="1447800" cy="76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0" y="37338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Tentorium Cerebelli</a:t>
            </a:r>
          </a:p>
        </p:txBody>
      </p:sp>
    </p:spTree>
    <p:extLst>
      <p:ext uri="{BB962C8B-B14F-4D97-AF65-F5344CB8AC3E}">
        <p14:creationId xmlns:p14="http://schemas.microsoft.com/office/powerpoint/2010/main" val="2876873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00_22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4" y="398464"/>
            <a:ext cx="6961187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6172200" y="4267200"/>
            <a:ext cx="2133600" cy="76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8382000" y="41148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1621434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00_2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4" y="835025"/>
            <a:ext cx="5832475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6096000" y="2133600"/>
            <a:ext cx="1828800" cy="9144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001000" y="19812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Splenium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6096000" y="3505200"/>
            <a:ext cx="2362200" cy="5334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534400" y="38862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Ambient Cistern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6096000" y="4114800"/>
            <a:ext cx="1600200" cy="2286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7848600" y="63246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Fourth Ventricle</a:t>
            </a:r>
          </a:p>
        </p:txBody>
      </p:sp>
    </p:spTree>
    <p:extLst>
      <p:ext uri="{BB962C8B-B14F-4D97-AF65-F5344CB8AC3E}">
        <p14:creationId xmlns:p14="http://schemas.microsoft.com/office/powerpoint/2010/main" val="1452510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100_2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6" y="492126"/>
            <a:ext cx="6710363" cy="5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6096000" y="2133600"/>
            <a:ext cx="2286000" cy="990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8458200" y="198120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Third Ventricle</a:t>
            </a: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6096000" y="4114800"/>
            <a:ext cx="2667000" cy="76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8915400" y="40386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Pons</a:t>
            </a:r>
          </a:p>
        </p:txBody>
      </p:sp>
    </p:spTree>
    <p:extLst>
      <p:ext uri="{BB962C8B-B14F-4D97-AF65-F5344CB8AC3E}">
        <p14:creationId xmlns:p14="http://schemas.microsoft.com/office/powerpoint/2010/main" val="190203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304801"/>
            <a:ext cx="7391400" cy="1139825"/>
          </a:xfrm>
        </p:spPr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Outer Lobes of the Cerebrum, including the Cerebellum</a:t>
            </a:r>
          </a:p>
        </p:txBody>
      </p:sp>
      <p:pic>
        <p:nvPicPr>
          <p:cNvPr id="132101" name="Picture 5" descr="brain 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70104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3733800" y="6018491"/>
            <a:ext cx="5638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en-US" sz="1200"/>
              <a:t>Lobes of the brain, color-coded. Based on </a:t>
            </a:r>
            <a:r>
              <a:rPr lang="en-US" altLang="en-US" sz="1200">
                <a:hlinkClick r:id="rId3" tooltip="Image:Human brain NIH.jpg"/>
              </a:rPr>
              <a:t>Image:Human_brain_NIH.jpg</a:t>
            </a:r>
            <a:r>
              <a:rPr lang="en-US" altLang="en-US" sz="1200"/>
              <a:t>.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542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100_2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419100"/>
            <a:ext cx="700087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400800" y="3505200"/>
            <a:ext cx="2362200" cy="990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839200" y="434340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Thalamus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6096000" y="4343400"/>
            <a:ext cx="2667000" cy="5334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8915400" y="48006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Pons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3200400" y="2209800"/>
            <a:ext cx="2209800" cy="1905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1828800" y="175260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Hippocampus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 flipV="1">
            <a:off x="3200400" y="4114800"/>
            <a:ext cx="2590800" cy="609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1524000" y="388620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Pontine Cistern</a:t>
            </a:r>
          </a:p>
        </p:txBody>
      </p:sp>
    </p:spTree>
    <p:extLst>
      <p:ext uri="{BB962C8B-B14F-4D97-AF65-F5344CB8AC3E}">
        <p14:creationId xmlns:p14="http://schemas.microsoft.com/office/powerpoint/2010/main" val="176349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100_2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482601"/>
            <a:ext cx="6897687" cy="58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6096000" y="4114800"/>
            <a:ext cx="25908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8763000" y="40386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Basilar Artery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6096000" y="4800600"/>
            <a:ext cx="2590800" cy="76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8839200" y="46482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Clivus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6096000" y="2286000"/>
            <a:ext cx="2667000" cy="1219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8915400" y="20574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Third Ventricle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6324600" y="1295400"/>
            <a:ext cx="1981200" cy="1524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382000" y="10668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Lateral Ventricle</a:t>
            </a:r>
          </a:p>
        </p:txBody>
      </p:sp>
    </p:spTree>
    <p:extLst>
      <p:ext uri="{BB962C8B-B14F-4D97-AF65-F5344CB8AC3E}">
        <p14:creationId xmlns:p14="http://schemas.microsoft.com/office/powerpoint/2010/main" val="1975022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00_2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1" y="482601"/>
            <a:ext cx="7085013" cy="58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 flipH="1" flipV="1">
            <a:off x="3429000" y="2590800"/>
            <a:ext cx="2667000" cy="762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676400" y="21336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Interventricular Foramen</a:t>
            </a: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3429000" y="3657600"/>
            <a:ext cx="1295400" cy="381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524000" y="38862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Sylvian Fissure</a:t>
            </a:r>
          </a:p>
        </p:txBody>
      </p:sp>
    </p:spTree>
    <p:extLst>
      <p:ext uri="{BB962C8B-B14F-4D97-AF65-F5344CB8AC3E}">
        <p14:creationId xmlns:p14="http://schemas.microsoft.com/office/powerpoint/2010/main" val="449131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100_2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4" y="428626"/>
            <a:ext cx="6834187" cy="59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6096000" y="3810000"/>
            <a:ext cx="2514600" cy="228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686800" y="39624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Optic Chiasm</a:t>
            </a: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6096000" y="4191000"/>
            <a:ext cx="2590800" cy="609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8763000" y="45720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Pituitary</a:t>
            </a:r>
          </a:p>
        </p:txBody>
      </p:sp>
    </p:spTree>
    <p:extLst>
      <p:ext uri="{BB962C8B-B14F-4D97-AF65-F5344CB8AC3E}">
        <p14:creationId xmlns:p14="http://schemas.microsoft.com/office/powerpoint/2010/main" val="1688693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100_2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4" y="398464"/>
            <a:ext cx="6834187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6096000" y="4191000"/>
            <a:ext cx="2209800" cy="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382000" y="41148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Sphenoid Sinus</a:t>
            </a:r>
          </a:p>
        </p:txBody>
      </p:sp>
    </p:spTree>
    <p:extLst>
      <p:ext uri="{BB962C8B-B14F-4D97-AF65-F5344CB8AC3E}">
        <p14:creationId xmlns:p14="http://schemas.microsoft.com/office/powerpoint/2010/main" val="3817562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100_2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414339"/>
            <a:ext cx="6937375" cy="60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6781800" y="2057400"/>
            <a:ext cx="1447800" cy="1905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8305800" y="18288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Optic Nerve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 flipV="1">
            <a:off x="3810000" y="3886200"/>
            <a:ext cx="1447800" cy="228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524000" y="3657601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Lateral Rectus Muscle</a:t>
            </a: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6781800" y="4114800"/>
            <a:ext cx="1524000" cy="76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8382000" y="403860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Inferior Rectus Muscle</a:t>
            </a: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 flipV="1">
            <a:off x="3505200" y="1066800"/>
            <a:ext cx="1981200" cy="2743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057400" y="685801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Superior Rectus Muscle</a:t>
            </a: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V="1">
            <a:off x="6629400" y="1066800"/>
            <a:ext cx="609600" cy="2895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7239000" y="762001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Medial Rectus Muscle</a:t>
            </a:r>
          </a:p>
        </p:txBody>
      </p:sp>
    </p:spTree>
    <p:extLst>
      <p:ext uri="{BB962C8B-B14F-4D97-AF65-F5344CB8AC3E}">
        <p14:creationId xmlns:p14="http://schemas.microsoft.com/office/powerpoint/2010/main" val="748471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100_2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04814"/>
            <a:ext cx="7251700" cy="6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6400800" y="4343400"/>
            <a:ext cx="1981200" cy="838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8458200" y="419100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Inferior Nasal Conchae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 flipV="1">
            <a:off x="3810000" y="3886200"/>
            <a:ext cx="1676400" cy="9144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133600" y="35814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Maxillary Sinus</a:t>
            </a:r>
          </a:p>
        </p:txBody>
      </p:sp>
    </p:spTree>
    <p:extLst>
      <p:ext uri="{BB962C8B-B14F-4D97-AF65-F5344CB8AC3E}">
        <p14:creationId xmlns:p14="http://schemas.microsoft.com/office/powerpoint/2010/main" val="1772272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Sagittal Imaging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Medial to Lateral aspect</a:t>
            </a:r>
          </a:p>
        </p:txBody>
      </p:sp>
    </p:spTree>
    <p:extLst>
      <p:ext uri="{BB962C8B-B14F-4D97-AF65-F5344CB8AC3E}">
        <p14:creationId xmlns:p14="http://schemas.microsoft.com/office/powerpoint/2010/main" val="2695850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100_2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398464"/>
            <a:ext cx="6646863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6096000" y="685800"/>
            <a:ext cx="1600200" cy="1752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772400" y="5334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Lateral Ventricles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>
            <a:off x="2514600" y="3657600"/>
            <a:ext cx="3810000" cy="609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676400" y="4114801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Pons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3048000" y="4114800"/>
            <a:ext cx="3276600" cy="2286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133600" y="64008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Medulla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>
            <a:off x="2590800" y="3048000"/>
            <a:ext cx="3200400" cy="1524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928688" y="287893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</a:rPr>
              <a:t>Optic Chiasm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 flipV="1">
            <a:off x="6553200" y="1752600"/>
            <a:ext cx="2971800" cy="1524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9448800" y="16002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Midbrain</a:t>
            </a: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7010400" y="4191000"/>
            <a:ext cx="1524000" cy="2286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8458200" y="6491288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23470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100_2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398464"/>
            <a:ext cx="6731000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7315200" y="2438400"/>
            <a:ext cx="2286000" cy="7620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9448800" y="22098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448800" y="21336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Splenium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5562600" y="762000"/>
            <a:ext cx="838200" cy="1752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400800" y="3048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Genu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 flipV="1">
            <a:off x="3505200" y="2819400"/>
            <a:ext cx="2362200" cy="10668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752600" y="24384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Pontine Cistern</a:t>
            </a: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6934200" y="3657600"/>
            <a:ext cx="2286000" cy="9144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9296400" y="4419600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Ambient Cistern</a:t>
            </a: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6705600" y="4191000"/>
            <a:ext cx="914400" cy="2362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7772400" y="65532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Fourth Ventricle</a:t>
            </a:r>
          </a:p>
        </p:txBody>
      </p:sp>
    </p:spTree>
    <p:extLst>
      <p:ext uri="{BB962C8B-B14F-4D97-AF65-F5344CB8AC3E}">
        <p14:creationId xmlns:p14="http://schemas.microsoft.com/office/powerpoint/2010/main" val="14753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The Insular lobe of the Cerebrum</a:t>
            </a: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4191001" y="6248401"/>
            <a:ext cx="38876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http://upload.wikimedia.org/wikipedia/commons</a:t>
            </a:r>
          </a:p>
        </p:txBody>
      </p:sp>
      <p:pic>
        <p:nvPicPr>
          <p:cNvPr id="139270" name="Picture 6" descr="ins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7467600" cy="42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71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100_2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6" y="450850"/>
            <a:ext cx="6519863" cy="595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5638800" y="914400"/>
            <a:ext cx="1524000" cy="1600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315200" y="68580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Anterior Horn Lateral Ventricle</a:t>
            </a:r>
          </a:p>
        </p:txBody>
      </p:sp>
    </p:spTree>
    <p:extLst>
      <p:ext uri="{BB962C8B-B14F-4D97-AF65-F5344CB8AC3E}">
        <p14:creationId xmlns:p14="http://schemas.microsoft.com/office/powerpoint/2010/main" val="1890099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100_2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4" y="398464"/>
            <a:ext cx="6961187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Line 5"/>
          <p:cNvSpPr>
            <a:spLocks noChangeShapeType="1"/>
          </p:cNvSpPr>
          <p:nvPr/>
        </p:nvSpPr>
        <p:spPr bwMode="auto">
          <a:xfrm flipH="1" flipV="1">
            <a:off x="3200400" y="3429000"/>
            <a:ext cx="990600" cy="3048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524000" y="31242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Maxillary Sinus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7467600" y="838200"/>
            <a:ext cx="457200" cy="22098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010400" y="533401"/>
            <a:ext cx="350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Posterior Horn Lateral Ventricle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 flipV="1">
            <a:off x="3429000" y="1676400"/>
            <a:ext cx="1219200" cy="12192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905000" y="1219201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Optic Nerve</a:t>
            </a:r>
          </a:p>
        </p:txBody>
      </p:sp>
    </p:spTree>
    <p:extLst>
      <p:ext uri="{BB962C8B-B14F-4D97-AF65-F5344CB8AC3E}">
        <p14:creationId xmlns:p14="http://schemas.microsoft.com/office/powerpoint/2010/main" val="2805707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100_2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81000"/>
            <a:ext cx="7148513" cy="60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6629400" y="762000"/>
            <a:ext cx="152400" cy="2895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334000" y="304801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Inferior Horn Lateral Ventricle</a:t>
            </a:r>
          </a:p>
        </p:txBody>
      </p:sp>
    </p:spTree>
    <p:extLst>
      <p:ext uri="{BB962C8B-B14F-4D97-AF65-F5344CB8AC3E}">
        <p14:creationId xmlns:p14="http://schemas.microsoft.com/office/powerpoint/2010/main" val="6815226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00_2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398464"/>
            <a:ext cx="7251700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 flipH="1" flipV="1">
            <a:off x="3429000" y="2133600"/>
            <a:ext cx="2819400" cy="14478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905000" y="16002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Temporal Lobe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 flipV="1">
            <a:off x="5029200" y="609600"/>
            <a:ext cx="1371600" cy="2514600"/>
          </a:xfrm>
          <a:prstGeom prst="line">
            <a:avLst/>
          </a:prstGeom>
          <a:noFill/>
          <a:ln w="9525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3886200" y="152401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Sylvian Fissure</a:t>
            </a:r>
          </a:p>
        </p:txBody>
      </p:sp>
    </p:spTree>
    <p:extLst>
      <p:ext uri="{BB962C8B-B14F-4D97-AF65-F5344CB8AC3E}">
        <p14:creationId xmlns:p14="http://schemas.microsoft.com/office/powerpoint/2010/main" val="3785549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Superior to Inferior</a:t>
            </a:r>
          </a:p>
        </p:txBody>
      </p:sp>
      <p:sp>
        <p:nvSpPr>
          <p:cNvPr id="4" name="Rectangle 4"/>
          <p:cNvSpPr txBox="1">
            <a:spLocks noGrp="1" noChangeArrowheads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rgbClr val="FFFF00"/>
                </a:solidFill>
              </a:rPr>
              <a:t>Sectional Anatomy of the Neck</a:t>
            </a:r>
          </a:p>
        </p:txBody>
      </p:sp>
    </p:spTree>
    <p:extLst>
      <p:ext uri="{BB962C8B-B14F-4D97-AF65-F5344CB8AC3E}">
        <p14:creationId xmlns:p14="http://schemas.microsoft.com/office/powerpoint/2010/main" val="1583781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neck ct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28601"/>
            <a:ext cx="7440613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Line 3"/>
          <p:cNvSpPr>
            <a:spLocks noChangeShapeType="1"/>
          </p:cNvSpPr>
          <p:nvPr/>
        </p:nvSpPr>
        <p:spPr bwMode="auto">
          <a:xfrm flipV="1">
            <a:off x="6172200" y="1828800"/>
            <a:ext cx="22860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 flipH="1" flipV="1">
            <a:off x="2362200" y="2895600"/>
            <a:ext cx="15240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>
            <a:off x="6934200" y="5410200"/>
            <a:ext cx="1447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 flipH="1" flipV="1">
            <a:off x="2895600" y="1447800"/>
            <a:ext cx="14478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905000" y="99060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MASSETER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MUSCLE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1524000" y="25146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PAROTID GLAND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8192022" y="1367425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UVULA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7848600" y="5715001"/>
            <a:ext cx="2057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TRAPEZIUS MUSCLE</a:t>
            </a:r>
          </a:p>
        </p:txBody>
      </p:sp>
    </p:spTree>
    <p:extLst>
      <p:ext uri="{BB962C8B-B14F-4D97-AF65-F5344CB8AC3E}">
        <p14:creationId xmlns:p14="http://schemas.microsoft.com/office/powerpoint/2010/main" val="1912842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neck ct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284164"/>
            <a:ext cx="7669213" cy="65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Line 3"/>
          <p:cNvSpPr>
            <a:spLocks noChangeShapeType="1"/>
          </p:cNvSpPr>
          <p:nvPr/>
        </p:nvSpPr>
        <p:spPr bwMode="auto">
          <a:xfrm flipH="1" flipV="1">
            <a:off x="3810000" y="1905000"/>
            <a:ext cx="15240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 flipH="1" flipV="1">
            <a:off x="3657600" y="2514600"/>
            <a:ext cx="16002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 flipH="1" flipV="1">
            <a:off x="3352800" y="3505200"/>
            <a:ext cx="1676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3429000" y="144780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ECA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048000" y="21336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ICA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2895600" y="31242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IJV</a:t>
            </a:r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V="1">
            <a:off x="6400800" y="2438400"/>
            <a:ext cx="24384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flipV="1">
            <a:off x="6705600" y="1600200"/>
            <a:ext cx="16764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8077200" y="3886200"/>
            <a:ext cx="6858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8382000" y="12192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TONGUE</a:t>
            </a: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8229600" y="21336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OROPHARYNX</a:t>
            </a: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8458200" y="42672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SCM MUSCLE</a:t>
            </a:r>
          </a:p>
        </p:txBody>
      </p:sp>
    </p:spTree>
    <p:extLst>
      <p:ext uri="{BB962C8B-B14F-4D97-AF65-F5344CB8AC3E}">
        <p14:creationId xmlns:p14="http://schemas.microsoft.com/office/powerpoint/2010/main" val="42447652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neck ct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838"/>
            <a:ext cx="7880350" cy="65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Line 3"/>
          <p:cNvSpPr>
            <a:spLocks noChangeShapeType="1"/>
          </p:cNvSpPr>
          <p:nvPr/>
        </p:nvSpPr>
        <p:spPr bwMode="auto">
          <a:xfrm>
            <a:off x="6553200" y="4572000"/>
            <a:ext cx="16764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>
            <a:off x="6629400" y="5105400"/>
            <a:ext cx="14478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 flipH="1" flipV="1">
            <a:off x="2743200" y="3733800"/>
            <a:ext cx="1447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905000" y="32004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SCM MUSCLE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8305800" y="47244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LAMINA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7620000" y="594360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ERECTOR SPINAE MUSCLE</a:t>
            </a:r>
          </a:p>
        </p:txBody>
      </p:sp>
    </p:spTree>
    <p:extLst>
      <p:ext uri="{BB962C8B-B14F-4D97-AF65-F5344CB8AC3E}">
        <p14:creationId xmlns:p14="http://schemas.microsoft.com/office/powerpoint/2010/main" val="1374058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neck ct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28600"/>
            <a:ext cx="8043863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Line 3"/>
          <p:cNvSpPr>
            <a:spLocks noChangeShapeType="1"/>
          </p:cNvSpPr>
          <p:nvPr/>
        </p:nvSpPr>
        <p:spPr bwMode="auto">
          <a:xfrm flipV="1">
            <a:off x="7239000" y="1447800"/>
            <a:ext cx="8382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 flipH="1" flipV="1">
            <a:off x="3429000" y="1600200"/>
            <a:ext cx="11430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 flipH="1" flipV="1">
            <a:off x="4419600" y="685800"/>
            <a:ext cx="1447800" cy="1828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>
            <a:off x="6172200" y="2667000"/>
            <a:ext cx="2819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8077200" y="10668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SUBMANDIBULAR GLAND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8458200" y="23622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EPIGLOTTIS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3810000" y="1524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VALLECULAE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2590800" y="9906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PLATYSMA MUSCLE</a:t>
            </a:r>
          </a:p>
        </p:txBody>
      </p:sp>
    </p:spTree>
    <p:extLst>
      <p:ext uri="{BB962C8B-B14F-4D97-AF65-F5344CB8AC3E}">
        <p14:creationId xmlns:p14="http://schemas.microsoft.com/office/powerpoint/2010/main" val="411421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neck ct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81000"/>
            <a:ext cx="7688263" cy="59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Line 3"/>
          <p:cNvSpPr>
            <a:spLocks noChangeShapeType="1"/>
          </p:cNvSpPr>
          <p:nvPr/>
        </p:nvSpPr>
        <p:spPr bwMode="auto">
          <a:xfrm flipV="1">
            <a:off x="6248400" y="990600"/>
            <a:ext cx="16764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 flipH="1" flipV="1">
            <a:off x="3505200" y="1143000"/>
            <a:ext cx="1447800" cy="1905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2133600" y="6858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CAROTID SINUS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8153400" y="9144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HYOID BONE</a:t>
            </a:r>
          </a:p>
        </p:txBody>
      </p:sp>
    </p:spTree>
    <p:extLst>
      <p:ext uri="{BB962C8B-B14F-4D97-AF65-F5344CB8AC3E}">
        <p14:creationId xmlns:p14="http://schemas.microsoft.com/office/powerpoint/2010/main" val="418945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Portions of the Brainstem</a:t>
            </a:r>
          </a:p>
        </p:txBody>
      </p:sp>
      <p:pic>
        <p:nvPicPr>
          <p:cNvPr id="137221" name="Picture 5" descr="295px-Brain_human_sagittal_section_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295401"/>
            <a:ext cx="4506913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2" name="Rectangle 6"/>
          <p:cNvSpPr>
            <a:spLocks noChangeArrowheads="1"/>
          </p:cNvSpPr>
          <p:nvPr/>
        </p:nvSpPr>
        <p:spPr bwMode="auto">
          <a:xfrm>
            <a:off x="1524000" y="6399621"/>
            <a:ext cx="101345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en-US" sz="1200"/>
              <a:t>Patrick J. Lynch; illustrator; C. Carl Jaffe; MD; cardiologist Yale University Center for Advanced Instructional Media Medical Illustrations </a:t>
            </a:r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 flipH="1">
            <a:off x="6096000" y="2362200"/>
            <a:ext cx="2514600" cy="1066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 flipH="1">
            <a:off x="6172200" y="3505200"/>
            <a:ext cx="251460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5" name="Line 9"/>
          <p:cNvSpPr>
            <a:spLocks noChangeShapeType="1"/>
          </p:cNvSpPr>
          <p:nvPr/>
        </p:nvSpPr>
        <p:spPr bwMode="auto">
          <a:xfrm flipH="1" flipV="1">
            <a:off x="6248400" y="4419600"/>
            <a:ext cx="2438400" cy="76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8763000" y="21336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Midbrain</a:t>
            </a:r>
          </a:p>
        </p:txBody>
      </p:sp>
      <p:sp>
        <p:nvSpPr>
          <p:cNvPr id="137227" name="Text Box 11"/>
          <p:cNvSpPr txBox="1">
            <a:spLocks noChangeArrowheads="1"/>
          </p:cNvSpPr>
          <p:nvPr/>
        </p:nvSpPr>
        <p:spPr bwMode="auto">
          <a:xfrm>
            <a:off x="8839200" y="32766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Pons</a:t>
            </a:r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8839200" y="43434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Medulla Oblongata</a:t>
            </a:r>
          </a:p>
        </p:txBody>
      </p:sp>
    </p:spTree>
    <p:extLst>
      <p:ext uri="{BB962C8B-B14F-4D97-AF65-F5344CB8AC3E}">
        <p14:creationId xmlns:p14="http://schemas.microsoft.com/office/powerpoint/2010/main" val="2729912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neck ct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7797800" cy="62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Line 3"/>
          <p:cNvSpPr>
            <a:spLocks noChangeShapeType="1"/>
          </p:cNvSpPr>
          <p:nvPr/>
        </p:nvSpPr>
        <p:spPr bwMode="auto">
          <a:xfrm flipV="1">
            <a:off x="5791200" y="914400"/>
            <a:ext cx="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Line 4"/>
          <p:cNvSpPr>
            <a:spLocks noChangeShapeType="1"/>
          </p:cNvSpPr>
          <p:nvPr/>
        </p:nvSpPr>
        <p:spPr bwMode="auto">
          <a:xfrm flipH="1">
            <a:off x="2895600" y="3200400"/>
            <a:ext cx="19812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H="1" flipV="1">
            <a:off x="3048000" y="2514600"/>
            <a:ext cx="2133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V="1">
            <a:off x="6553200" y="1905000"/>
            <a:ext cx="14478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>
            <a:off x="6553200" y="3124200"/>
            <a:ext cx="1676400" cy="2514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5194300" y="324535"/>
            <a:ext cx="198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THYROID CARTILAGE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2743200" y="20574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RT CCA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2590800" y="32004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RT IJV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8077200" y="16002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ARYEPIGLOTTIC FOLD</a:t>
            </a:r>
          </a:p>
        </p:txBody>
      </p: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8001000" y="57150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PYRIFORM RECESS</a:t>
            </a:r>
          </a:p>
        </p:txBody>
      </p:sp>
    </p:spTree>
    <p:extLst>
      <p:ext uri="{BB962C8B-B14F-4D97-AF65-F5344CB8AC3E}">
        <p14:creationId xmlns:p14="http://schemas.microsoft.com/office/powerpoint/2010/main" val="15463266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neck ct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0176"/>
            <a:ext cx="8126413" cy="672782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Line 3"/>
          <p:cNvSpPr>
            <a:spLocks noChangeShapeType="1"/>
          </p:cNvSpPr>
          <p:nvPr/>
        </p:nvSpPr>
        <p:spPr bwMode="auto">
          <a:xfrm flipV="1">
            <a:off x="6324600" y="1143000"/>
            <a:ext cx="19812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 flipV="1">
            <a:off x="6477000" y="2514600"/>
            <a:ext cx="1828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3" name="Line 5"/>
          <p:cNvSpPr>
            <a:spLocks noChangeShapeType="1"/>
          </p:cNvSpPr>
          <p:nvPr/>
        </p:nvSpPr>
        <p:spPr bwMode="auto">
          <a:xfrm flipH="1" flipV="1">
            <a:off x="3657600" y="1143000"/>
            <a:ext cx="1981200" cy="990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 flipH="1">
            <a:off x="2438400" y="2743200"/>
            <a:ext cx="19050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3124200" y="685801"/>
            <a:ext cx="2716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THYROID CARTILAGE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8153400" y="762001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TRUE VOCAL CORD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8077199" y="2133601"/>
            <a:ext cx="31836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ARYTENOID CARTILAGE</a:t>
            </a: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1676400" y="2438401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SCM MUSCLE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V="1">
            <a:off x="6858000" y="3429000"/>
            <a:ext cx="17526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8534400" y="31242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VERTEBRAL ART.</a:t>
            </a:r>
          </a:p>
        </p:txBody>
      </p:sp>
    </p:spTree>
    <p:extLst>
      <p:ext uri="{BB962C8B-B14F-4D97-AF65-F5344CB8AC3E}">
        <p14:creationId xmlns:p14="http://schemas.microsoft.com/office/powerpoint/2010/main" val="31027409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neck ct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0976"/>
            <a:ext cx="771525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Line 3"/>
          <p:cNvSpPr>
            <a:spLocks noChangeShapeType="1"/>
          </p:cNvSpPr>
          <p:nvPr/>
        </p:nvSpPr>
        <p:spPr bwMode="auto">
          <a:xfrm flipH="1" flipV="1">
            <a:off x="3352800" y="1447800"/>
            <a:ext cx="23622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Line 4"/>
          <p:cNvSpPr>
            <a:spLocks noChangeShapeType="1"/>
          </p:cNvSpPr>
          <p:nvPr/>
        </p:nvSpPr>
        <p:spPr bwMode="auto">
          <a:xfrm flipV="1">
            <a:off x="6400800" y="1143000"/>
            <a:ext cx="5334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590800" y="990601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CRICOID CARTILAGE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6858000" y="762001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THYROID CARTILAGE</a:t>
            </a:r>
          </a:p>
        </p:txBody>
      </p:sp>
    </p:spTree>
    <p:extLst>
      <p:ext uri="{BB962C8B-B14F-4D97-AF65-F5344CB8AC3E}">
        <p14:creationId xmlns:p14="http://schemas.microsoft.com/office/powerpoint/2010/main" val="1260789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neck ct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9088"/>
            <a:ext cx="7659688" cy="65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Line 3"/>
          <p:cNvSpPr>
            <a:spLocks noChangeShapeType="1"/>
          </p:cNvSpPr>
          <p:nvPr/>
        </p:nvSpPr>
        <p:spPr bwMode="auto">
          <a:xfrm flipV="1">
            <a:off x="6781800" y="1447800"/>
            <a:ext cx="9144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7315200" y="2743200"/>
            <a:ext cx="19050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flipV="1">
            <a:off x="6934200" y="1828800"/>
            <a:ext cx="14478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7543800" y="9906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THYROID GLAND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8534400" y="16764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LT CCA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8636695" y="2224087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LT IJV</a:t>
            </a:r>
          </a:p>
        </p:txBody>
      </p:sp>
    </p:spTree>
    <p:extLst>
      <p:ext uri="{BB962C8B-B14F-4D97-AF65-F5344CB8AC3E}">
        <p14:creationId xmlns:p14="http://schemas.microsoft.com/office/powerpoint/2010/main" val="7600949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neck ct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28600"/>
            <a:ext cx="7440613" cy="634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Line 3"/>
          <p:cNvSpPr>
            <a:spLocks noChangeShapeType="1"/>
          </p:cNvSpPr>
          <p:nvPr/>
        </p:nvSpPr>
        <p:spPr bwMode="auto">
          <a:xfrm flipV="1">
            <a:off x="6172200" y="1143000"/>
            <a:ext cx="18288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4" name="Line 4"/>
          <p:cNvSpPr>
            <a:spLocks noChangeShapeType="1"/>
          </p:cNvSpPr>
          <p:nvPr/>
        </p:nvSpPr>
        <p:spPr bwMode="auto">
          <a:xfrm flipV="1">
            <a:off x="6019800" y="1828800"/>
            <a:ext cx="28956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 flipH="1" flipV="1">
            <a:off x="4648200" y="1219200"/>
            <a:ext cx="8382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3886200" y="685801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THYROID GLAND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7848600" y="7620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TRACHEA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8534400" y="15240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FF00"/>
                </a:solidFill>
                <a:latin typeface="Arial" panose="020B0604020202020204" pitchFamily="34" charset="0"/>
              </a:rPr>
              <a:t>ESOPHAGUS</a:t>
            </a:r>
          </a:p>
        </p:txBody>
      </p:sp>
    </p:spTree>
    <p:extLst>
      <p:ext uri="{BB962C8B-B14F-4D97-AF65-F5344CB8AC3E}">
        <p14:creationId xmlns:p14="http://schemas.microsoft.com/office/powerpoint/2010/main" val="1067476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895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MR Anatomy of the Thorax</a:t>
            </a:r>
          </a:p>
        </p:txBody>
      </p:sp>
    </p:spTree>
    <p:extLst>
      <p:ext uri="{BB962C8B-B14F-4D97-AF65-F5344CB8AC3E}">
        <p14:creationId xmlns:p14="http://schemas.microsoft.com/office/powerpoint/2010/main" val="15594546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ung dia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4" y="161925"/>
            <a:ext cx="753427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060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at vess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3976"/>
            <a:ext cx="5584825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3142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eart dia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3339"/>
            <a:ext cx="664845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4910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Bright Blood Technique</a:t>
            </a:r>
            <a:br>
              <a:rPr lang="en-US" altLang="en-US" sz="3600">
                <a:solidFill>
                  <a:srgbClr val="FFFF00"/>
                </a:solidFill>
              </a:rPr>
            </a:br>
            <a:r>
              <a:rPr lang="en-US" altLang="en-US" sz="3600">
                <a:solidFill>
                  <a:srgbClr val="FFFF00"/>
                </a:solidFill>
              </a:rPr>
              <a:t>The Axial Plane</a:t>
            </a:r>
          </a:p>
        </p:txBody>
      </p:sp>
      <p:pic>
        <p:nvPicPr>
          <p:cNvPr id="192517" name="Picture 5" descr="hear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60198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Line 6"/>
          <p:cNvSpPr>
            <a:spLocks noChangeShapeType="1"/>
          </p:cNvSpPr>
          <p:nvPr/>
        </p:nvSpPr>
        <p:spPr bwMode="auto">
          <a:xfrm flipH="1">
            <a:off x="6477000" y="2743200"/>
            <a:ext cx="2743200" cy="9906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19" name="Line 7"/>
          <p:cNvSpPr>
            <a:spLocks noChangeShapeType="1"/>
          </p:cNvSpPr>
          <p:nvPr/>
        </p:nvSpPr>
        <p:spPr bwMode="auto">
          <a:xfrm>
            <a:off x="3048000" y="3352800"/>
            <a:ext cx="3048000" cy="5334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9296400" y="25908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Ascending Aorta</a:t>
            </a:r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2286000" y="31242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SVC</a:t>
            </a:r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H="1" flipV="1">
            <a:off x="6934200" y="4495800"/>
            <a:ext cx="2286000" cy="4572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9220200" y="48006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Descending Aorta</a:t>
            </a:r>
          </a:p>
        </p:txBody>
      </p:sp>
    </p:spTree>
    <p:extLst>
      <p:ext uri="{BB962C8B-B14F-4D97-AF65-F5344CB8AC3E}">
        <p14:creationId xmlns:p14="http://schemas.microsoft.com/office/powerpoint/2010/main" val="103145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The Ventricular System</a:t>
            </a: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4114801" y="6324601"/>
            <a:ext cx="42001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http://members.aol.com/dcaronejr/ezmed/fourth.jpg</a:t>
            </a:r>
          </a:p>
        </p:txBody>
      </p:sp>
      <p:pic>
        <p:nvPicPr>
          <p:cNvPr id="128006" name="Picture 6" descr="ventricles of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524000"/>
            <a:ext cx="5572125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16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194565" name="Picture 5" descr="hear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59436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Line 6"/>
          <p:cNvSpPr>
            <a:spLocks noChangeShapeType="1"/>
          </p:cNvSpPr>
          <p:nvPr/>
        </p:nvSpPr>
        <p:spPr bwMode="auto">
          <a:xfrm flipH="1">
            <a:off x="6324600" y="2743200"/>
            <a:ext cx="2743200" cy="762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67" name="Line 7"/>
          <p:cNvSpPr>
            <a:spLocks noChangeShapeType="1"/>
          </p:cNvSpPr>
          <p:nvPr/>
        </p:nvSpPr>
        <p:spPr bwMode="auto">
          <a:xfrm flipV="1">
            <a:off x="2895600" y="4495800"/>
            <a:ext cx="3886200" cy="6858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68" name="Line 8"/>
          <p:cNvSpPr>
            <a:spLocks noChangeShapeType="1"/>
          </p:cNvSpPr>
          <p:nvPr/>
        </p:nvSpPr>
        <p:spPr bwMode="auto">
          <a:xfrm flipH="1" flipV="1">
            <a:off x="6781800" y="3733800"/>
            <a:ext cx="2286000" cy="2286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69" name="Line 9"/>
          <p:cNvSpPr>
            <a:spLocks noChangeShapeType="1"/>
          </p:cNvSpPr>
          <p:nvPr/>
        </p:nvSpPr>
        <p:spPr bwMode="auto">
          <a:xfrm>
            <a:off x="2895600" y="3200400"/>
            <a:ext cx="3048000" cy="6096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9144000" y="25146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Ascending Aorta</a:t>
            </a: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9144000" y="38100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Pulmonary Trunk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1524000" y="49530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Descending Aorta</a:t>
            </a:r>
          </a:p>
        </p:txBody>
      </p:sp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2133600" y="2971801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SVC</a:t>
            </a:r>
          </a:p>
        </p:txBody>
      </p:sp>
      <p:sp>
        <p:nvSpPr>
          <p:cNvPr id="194574" name="Line 14"/>
          <p:cNvSpPr>
            <a:spLocks noChangeShapeType="1"/>
          </p:cNvSpPr>
          <p:nvPr/>
        </p:nvSpPr>
        <p:spPr bwMode="auto">
          <a:xfrm flipH="1" flipV="1">
            <a:off x="6934200" y="4191000"/>
            <a:ext cx="2133600" cy="9144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5" name="Text Box 15"/>
          <p:cNvSpPr txBox="1">
            <a:spLocks noChangeArrowheads="1"/>
          </p:cNvSpPr>
          <p:nvPr/>
        </p:nvSpPr>
        <p:spPr bwMode="auto">
          <a:xfrm>
            <a:off x="9220200" y="5029200"/>
            <a:ext cx="129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Pulmonary Artery</a:t>
            </a:r>
          </a:p>
        </p:txBody>
      </p:sp>
    </p:spTree>
    <p:extLst>
      <p:ext uri="{BB962C8B-B14F-4D97-AF65-F5344CB8AC3E}">
        <p14:creationId xmlns:p14="http://schemas.microsoft.com/office/powerpoint/2010/main" val="26789135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196613" name="Picture 5" descr="hear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5715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Line 6"/>
          <p:cNvSpPr>
            <a:spLocks noChangeShapeType="1"/>
          </p:cNvSpPr>
          <p:nvPr/>
        </p:nvSpPr>
        <p:spPr bwMode="auto">
          <a:xfrm flipH="1">
            <a:off x="6705600" y="2971800"/>
            <a:ext cx="2209800" cy="4572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15" name="Line 7"/>
          <p:cNvSpPr>
            <a:spLocks noChangeShapeType="1"/>
          </p:cNvSpPr>
          <p:nvPr/>
        </p:nvSpPr>
        <p:spPr bwMode="auto">
          <a:xfrm flipH="1" flipV="1">
            <a:off x="6629400" y="4572000"/>
            <a:ext cx="2286000" cy="762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16" name="Line 8"/>
          <p:cNvSpPr>
            <a:spLocks noChangeShapeType="1"/>
          </p:cNvSpPr>
          <p:nvPr/>
        </p:nvSpPr>
        <p:spPr bwMode="auto">
          <a:xfrm flipH="1" flipV="1">
            <a:off x="6248400" y="3657600"/>
            <a:ext cx="2667000" cy="3048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17" name="Line 9"/>
          <p:cNvSpPr>
            <a:spLocks noChangeShapeType="1"/>
          </p:cNvSpPr>
          <p:nvPr/>
        </p:nvSpPr>
        <p:spPr bwMode="auto">
          <a:xfrm>
            <a:off x="2971800" y="3505200"/>
            <a:ext cx="2895600" cy="381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18" name="Line 10"/>
          <p:cNvSpPr>
            <a:spLocks noChangeShapeType="1"/>
          </p:cNvSpPr>
          <p:nvPr/>
        </p:nvSpPr>
        <p:spPr bwMode="auto">
          <a:xfrm flipV="1">
            <a:off x="2971800" y="4114800"/>
            <a:ext cx="3200400" cy="762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8991600" y="27432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Pulmonary Trunk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9067800" y="38100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Ascending Aorta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8991600" y="51816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Descending Aorta</a:t>
            </a:r>
          </a:p>
        </p:txBody>
      </p:sp>
      <p:sp>
        <p:nvSpPr>
          <p:cNvPr id="196622" name="Text Box 14"/>
          <p:cNvSpPr txBox="1">
            <a:spLocks noChangeArrowheads="1"/>
          </p:cNvSpPr>
          <p:nvPr/>
        </p:nvSpPr>
        <p:spPr bwMode="auto">
          <a:xfrm>
            <a:off x="2209800" y="3276601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SVC</a:t>
            </a:r>
          </a:p>
        </p:txBody>
      </p:sp>
      <p:sp>
        <p:nvSpPr>
          <p:cNvPr id="196623" name="Text Box 15"/>
          <p:cNvSpPr txBox="1">
            <a:spLocks noChangeArrowheads="1"/>
          </p:cNvSpPr>
          <p:nvPr/>
        </p:nvSpPr>
        <p:spPr bwMode="auto">
          <a:xfrm>
            <a:off x="1676400" y="449580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Pulmonary Artery</a:t>
            </a:r>
          </a:p>
        </p:txBody>
      </p:sp>
    </p:spTree>
    <p:extLst>
      <p:ext uri="{BB962C8B-B14F-4D97-AF65-F5344CB8AC3E}">
        <p14:creationId xmlns:p14="http://schemas.microsoft.com/office/powerpoint/2010/main" val="2177656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198661" name="Picture 5" descr="hear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1"/>
            <a:ext cx="56515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Line 6"/>
          <p:cNvSpPr>
            <a:spLocks noChangeShapeType="1"/>
          </p:cNvSpPr>
          <p:nvPr/>
        </p:nvSpPr>
        <p:spPr bwMode="auto">
          <a:xfrm flipH="1">
            <a:off x="6705600" y="2895600"/>
            <a:ext cx="2209800" cy="5334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3" name="Line 7"/>
          <p:cNvSpPr>
            <a:spLocks noChangeShapeType="1"/>
          </p:cNvSpPr>
          <p:nvPr/>
        </p:nvSpPr>
        <p:spPr bwMode="auto">
          <a:xfrm flipH="1" flipV="1">
            <a:off x="6324600" y="3733800"/>
            <a:ext cx="2590800" cy="762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4" name="Line 8"/>
          <p:cNvSpPr>
            <a:spLocks noChangeShapeType="1"/>
          </p:cNvSpPr>
          <p:nvPr/>
        </p:nvSpPr>
        <p:spPr bwMode="auto">
          <a:xfrm flipH="1" flipV="1">
            <a:off x="6400800" y="4267200"/>
            <a:ext cx="2514600" cy="762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5" name="Line 9"/>
          <p:cNvSpPr>
            <a:spLocks noChangeShapeType="1"/>
          </p:cNvSpPr>
          <p:nvPr/>
        </p:nvSpPr>
        <p:spPr bwMode="auto">
          <a:xfrm>
            <a:off x="3048000" y="3657600"/>
            <a:ext cx="2895600" cy="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8991600" y="25908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Pulmonary Trunk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8991600" y="35052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Ascending Aorta</a:t>
            </a: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2057400" y="34290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Atrium</a:t>
            </a:r>
          </a:p>
        </p:txBody>
      </p:sp>
      <p:sp>
        <p:nvSpPr>
          <p:cNvPr id="198669" name="Text Box 13"/>
          <p:cNvSpPr txBox="1">
            <a:spLocks noChangeArrowheads="1"/>
          </p:cNvSpPr>
          <p:nvPr/>
        </p:nvSpPr>
        <p:spPr bwMode="auto">
          <a:xfrm>
            <a:off x="9067800" y="48768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Atrium</a:t>
            </a:r>
          </a:p>
        </p:txBody>
      </p:sp>
    </p:spTree>
    <p:extLst>
      <p:ext uri="{BB962C8B-B14F-4D97-AF65-F5344CB8AC3E}">
        <p14:creationId xmlns:p14="http://schemas.microsoft.com/office/powerpoint/2010/main" val="25642334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200709" name="Picture 5" descr="heart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1"/>
            <a:ext cx="60198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Line 6"/>
          <p:cNvSpPr>
            <a:spLocks noChangeShapeType="1"/>
          </p:cNvSpPr>
          <p:nvPr/>
        </p:nvSpPr>
        <p:spPr bwMode="auto">
          <a:xfrm flipH="1">
            <a:off x="6934200" y="2819400"/>
            <a:ext cx="2286000" cy="3048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 flipH="1" flipV="1">
            <a:off x="6705600" y="3581400"/>
            <a:ext cx="2514600" cy="762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2" name="Line 8"/>
          <p:cNvSpPr>
            <a:spLocks noChangeShapeType="1"/>
          </p:cNvSpPr>
          <p:nvPr/>
        </p:nvSpPr>
        <p:spPr bwMode="auto">
          <a:xfrm flipV="1">
            <a:off x="2971800" y="4114800"/>
            <a:ext cx="3657600" cy="6096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3" name="Line 9"/>
          <p:cNvSpPr>
            <a:spLocks noChangeShapeType="1"/>
          </p:cNvSpPr>
          <p:nvPr/>
        </p:nvSpPr>
        <p:spPr bwMode="auto">
          <a:xfrm>
            <a:off x="2971800" y="3200400"/>
            <a:ext cx="3048000" cy="3048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9296400" y="25908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Pulmonary Trunk</a:t>
            </a:r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9296400" y="419100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Aortic Root</a:t>
            </a:r>
          </a:p>
        </p:txBody>
      </p:sp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1905000" y="28956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Atrium</a:t>
            </a:r>
          </a:p>
        </p:txBody>
      </p: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1981200" y="4419600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Atrium</a:t>
            </a:r>
          </a:p>
        </p:txBody>
      </p:sp>
    </p:spTree>
    <p:extLst>
      <p:ext uri="{BB962C8B-B14F-4D97-AF65-F5344CB8AC3E}">
        <p14:creationId xmlns:p14="http://schemas.microsoft.com/office/powerpoint/2010/main" val="2308098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202757" name="Picture 5" descr="heart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209800"/>
            <a:ext cx="578961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8" name="Line 6"/>
          <p:cNvSpPr>
            <a:spLocks noChangeShapeType="1"/>
          </p:cNvSpPr>
          <p:nvPr/>
        </p:nvSpPr>
        <p:spPr bwMode="auto">
          <a:xfrm flipH="1">
            <a:off x="6629400" y="2819400"/>
            <a:ext cx="2438400" cy="381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 flipH="1" flipV="1">
            <a:off x="6781800" y="3810000"/>
            <a:ext cx="2286000" cy="4572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 flipV="1">
            <a:off x="3048000" y="4191000"/>
            <a:ext cx="3429000" cy="762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1" name="Line 9"/>
          <p:cNvSpPr>
            <a:spLocks noChangeShapeType="1"/>
          </p:cNvSpPr>
          <p:nvPr/>
        </p:nvSpPr>
        <p:spPr bwMode="auto">
          <a:xfrm>
            <a:off x="2971800" y="3276600"/>
            <a:ext cx="2895600" cy="381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1828800" y="2971800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Atrium</a:t>
            </a: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1905000" y="4724400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Atrium</a:t>
            </a: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9144000" y="2590801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RVOT</a:t>
            </a: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9220200" y="41148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LVOT</a:t>
            </a:r>
          </a:p>
        </p:txBody>
      </p:sp>
    </p:spTree>
    <p:extLst>
      <p:ext uri="{BB962C8B-B14F-4D97-AF65-F5344CB8AC3E}">
        <p14:creationId xmlns:p14="http://schemas.microsoft.com/office/powerpoint/2010/main" val="20378669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204805" name="Picture 5" descr="heart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57356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6" name="Line 6"/>
          <p:cNvSpPr>
            <a:spLocks noChangeShapeType="1"/>
          </p:cNvSpPr>
          <p:nvPr/>
        </p:nvSpPr>
        <p:spPr bwMode="auto">
          <a:xfrm flipH="1">
            <a:off x="7391400" y="3657600"/>
            <a:ext cx="1676400" cy="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 flipH="1" flipV="1">
            <a:off x="6858000" y="4191000"/>
            <a:ext cx="2286000" cy="6096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>
            <a:off x="3200400" y="2895600"/>
            <a:ext cx="3581400" cy="381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09" name="Line 9"/>
          <p:cNvSpPr>
            <a:spLocks noChangeShapeType="1"/>
          </p:cNvSpPr>
          <p:nvPr/>
        </p:nvSpPr>
        <p:spPr bwMode="auto">
          <a:xfrm flipV="1">
            <a:off x="3124200" y="3886200"/>
            <a:ext cx="3200400" cy="10668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1905000" y="25908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Ventricle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1981200" y="48006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Atrium</a:t>
            </a:r>
          </a:p>
        </p:txBody>
      </p:sp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9296400" y="45720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Atrium</a:t>
            </a:r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9220200" y="34290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Ventricle</a:t>
            </a:r>
          </a:p>
        </p:txBody>
      </p:sp>
    </p:spTree>
    <p:extLst>
      <p:ext uri="{BB962C8B-B14F-4D97-AF65-F5344CB8AC3E}">
        <p14:creationId xmlns:p14="http://schemas.microsoft.com/office/powerpoint/2010/main" val="29945381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206853" name="Picture 5" descr="heart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57848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Line 6"/>
          <p:cNvSpPr>
            <a:spLocks noChangeShapeType="1"/>
          </p:cNvSpPr>
          <p:nvPr/>
        </p:nvSpPr>
        <p:spPr bwMode="auto">
          <a:xfrm flipH="1" flipV="1">
            <a:off x="7239000" y="3733800"/>
            <a:ext cx="1905000" cy="4572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5" name="Line 7"/>
          <p:cNvSpPr>
            <a:spLocks noChangeShapeType="1"/>
          </p:cNvSpPr>
          <p:nvPr/>
        </p:nvSpPr>
        <p:spPr bwMode="auto">
          <a:xfrm>
            <a:off x="3048000" y="2819400"/>
            <a:ext cx="3581400" cy="381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6" name="Line 8"/>
          <p:cNvSpPr>
            <a:spLocks noChangeShapeType="1"/>
          </p:cNvSpPr>
          <p:nvPr/>
        </p:nvSpPr>
        <p:spPr bwMode="auto">
          <a:xfrm flipV="1">
            <a:off x="2971800" y="3886200"/>
            <a:ext cx="3124200" cy="10668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1828800" y="25146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Ventricle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1905000" y="47244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Atrium</a:t>
            </a:r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9220200" y="38862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Ventricle</a:t>
            </a:r>
          </a:p>
        </p:txBody>
      </p:sp>
      <p:sp>
        <p:nvSpPr>
          <p:cNvPr id="206860" name="Line 12"/>
          <p:cNvSpPr>
            <a:spLocks noChangeShapeType="1"/>
          </p:cNvSpPr>
          <p:nvPr/>
        </p:nvSpPr>
        <p:spPr bwMode="auto">
          <a:xfrm flipH="1">
            <a:off x="7086600" y="2667000"/>
            <a:ext cx="1981200" cy="7620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9067800" y="22860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Interventricular Septum</a:t>
            </a:r>
          </a:p>
        </p:txBody>
      </p:sp>
    </p:spTree>
    <p:extLst>
      <p:ext uri="{BB962C8B-B14F-4D97-AF65-F5344CB8AC3E}">
        <p14:creationId xmlns:p14="http://schemas.microsoft.com/office/powerpoint/2010/main" val="1997341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The Axial Plane cont.</a:t>
            </a:r>
          </a:p>
        </p:txBody>
      </p:sp>
      <p:pic>
        <p:nvPicPr>
          <p:cNvPr id="208901" name="Picture 5" descr="heart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1"/>
            <a:ext cx="5957888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2" name="Line 6"/>
          <p:cNvSpPr>
            <a:spLocks noChangeShapeType="1"/>
          </p:cNvSpPr>
          <p:nvPr/>
        </p:nvSpPr>
        <p:spPr bwMode="auto">
          <a:xfrm flipH="1">
            <a:off x="7467600" y="3581400"/>
            <a:ext cx="1600200" cy="762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3" name="Line 7"/>
          <p:cNvSpPr>
            <a:spLocks noChangeShapeType="1"/>
          </p:cNvSpPr>
          <p:nvPr/>
        </p:nvSpPr>
        <p:spPr bwMode="auto">
          <a:xfrm>
            <a:off x="2971800" y="2819400"/>
            <a:ext cx="3505200" cy="6858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V="1">
            <a:off x="2971800" y="4343400"/>
            <a:ext cx="3124200" cy="83820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1752600" y="251460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Right Ventricle</a:t>
            </a:r>
          </a:p>
        </p:txBody>
      </p:sp>
      <p:sp>
        <p:nvSpPr>
          <p:cNvPr id="208906" name="Text Box 10"/>
          <p:cNvSpPr txBox="1">
            <a:spLocks noChangeArrowheads="1"/>
          </p:cNvSpPr>
          <p:nvPr/>
        </p:nvSpPr>
        <p:spPr bwMode="auto">
          <a:xfrm>
            <a:off x="9220200" y="32766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Left Ventricle</a:t>
            </a:r>
          </a:p>
        </p:txBody>
      </p:sp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2133600" y="50292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66"/>
                </a:solidFill>
              </a:rPr>
              <a:t>IVC</a:t>
            </a:r>
          </a:p>
        </p:txBody>
      </p:sp>
    </p:spTree>
    <p:extLst>
      <p:ext uri="{BB962C8B-B14F-4D97-AF65-F5344CB8AC3E}">
        <p14:creationId xmlns:p14="http://schemas.microsoft.com/office/powerpoint/2010/main" val="30822347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Coronal Images of the Chest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Posterior to Anterior</a:t>
            </a:r>
          </a:p>
        </p:txBody>
      </p:sp>
    </p:spTree>
    <p:extLst>
      <p:ext uri="{BB962C8B-B14F-4D97-AF65-F5344CB8AC3E}">
        <p14:creationId xmlns:p14="http://schemas.microsoft.com/office/powerpoint/2010/main" val="3984642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100_1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696914"/>
            <a:ext cx="5935663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Line 5"/>
          <p:cNvSpPr>
            <a:spLocks noChangeShapeType="1"/>
          </p:cNvSpPr>
          <p:nvPr/>
        </p:nvSpPr>
        <p:spPr bwMode="auto">
          <a:xfrm flipH="1" flipV="1">
            <a:off x="4267200" y="4267200"/>
            <a:ext cx="228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Line 6"/>
          <p:cNvSpPr>
            <a:spLocks noChangeShapeType="1"/>
          </p:cNvSpPr>
          <p:nvPr/>
        </p:nvSpPr>
        <p:spPr bwMode="auto">
          <a:xfrm flipV="1">
            <a:off x="5181600" y="1219200"/>
            <a:ext cx="6858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 flipH="1" flipV="1">
            <a:off x="5867400" y="1219200"/>
            <a:ext cx="11430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4038600" y="38862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Diaphragm</a:t>
            </a: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5486400" y="8382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Apices</a:t>
            </a:r>
          </a:p>
        </p:txBody>
      </p:sp>
      <p:sp>
        <p:nvSpPr>
          <p:cNvPr id="29704" name="Line 10"/>
          <p:cNvSpPr>
            <a:spLocks noChangeShapeType="1"/>
          </p:cNvSpPr>
          <p:nvPr/>
        </p:nvSpPr>
        <p:spPr bwMode="auto">
          <a:xfrm>
            <a:off x="6553200" y="3657600"/>
            <a:ext cx="3810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Text Box 11"/>
          <p:cNvSpPr txBox="1">
            <a:spLocks noChangeArrowheads="1"/>
          </p:cNvSpPr>
          <p:nvPr/>
        </p:nvSpPr>
        <p:spPr bwMode="auto">
          <a:xfrm>
            <a:off x="7086600" y="37338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Descending Aorta</a:t>
            </a:r>
          </a:p>
        </p:txBody>
      </p:sp>
    </p:spTree>
    <p:extLst>
      <p:ext uri="{BB962C8B-B14F-4D97-AF65-F5344CB8AC3E}">
        <p14:creationId xmlns:p14="http://schemas.microsoft.com/office/powerpoint/2010/main" val="345809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FF66"/>
                </a:solidFill>
              </a:rPr>
              <a:t>The cisternal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873" y="1063701"/>
            <a:ext cx="6952381" cy="5209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5645" y="6366743"/>
            <a:ext cx="7564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https://www.google.com/search?q=cisterns+brain&amp;espv</a:t>
            </a:r>
          </a:p>
        </p:txBody>
      </p:sp>
    </p:spTree>
    <p:extLst>
      <p:ext uri="{BB962C8B-B14F-4D97-AF65-F5344CB8AC3E}">
        <p14:creationId xmlns:p14="http://schemas.microsoft.com/office/powerpoint/2010/main" val="12565987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100_1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655639"/>
            <a:ext cx="5935663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Line 5"/>
          <p:cNvSpPr>
            <a:spLocks noChangeShapeType="1"/>
          </p:cNvSpPr>
          <p:nvPr/>
        </p:nvSpPr>
        <p:spPr bwMode="auto">
          <a:xfrm>
            <a:off x="8610600" y="1752600"/>
            <a:ext cx="3048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8610600" y="22860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Coracoid Process</a:t>
            </a:r>
          </a:p>
        </p:txBody>
      </p:sp>
      <p:sp>
        <p:nvSpPr>
          <p:cNvPr id="30725" name="Line 7"/>
          <p:cNvSpPr>
            <a:spLocks noChangeShapeType="1"/>
          </p:cNvSpPr>
          <p:nvPr/>
        </p:nvSpPr>
        <p:spPr bwMode="auto">
          <a:xfrm flipV="1">
            <a:off x="7543800" y="533400"/>
            <a:ext cx="1524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7391400" y="152401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Trapezius Muscle</a:t>
            </a:r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 flipH="1" flipV="1">
            <a:off x="4724400" y="533400"/>
            <a:ext cx="4572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3429000" y="2286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Scalene Muscles</a:t>
            </a:r>
          </a:p>
        </p:txBody>
      </p:sp>
    </p:spTree>
    <p:extLst>
      <p:ext uri="{BB962C8B-B14F-4D97-AF65-F5344CB8AC3E}">
        <p14:creationId xmlns:p14="http://schemas.microsoft.com/office/powerpoint/2010/main" val="29083667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00_1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603251"/>
            <a:ext cx="616585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Line 5"/>
          <p:cNvSpPr>
            <a:spLocks noChangeShapeType="1"/>
          </p:cNvSpPr>
          <p:nvPr/>
        </p:nvSpPr>
        <p:spPr bwMode="auto">
          <a:xfrm flipV="1">
            <a:off x="6705600" y="2286000"/>
            <a:ext cx="8382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7467600" y="19812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Aortic Arch</a:t>
            </a:r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6629400" y="3200400"/>
            <a:ext cx="8382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5638800" y="3276600"/>
            <a:ext cx="1752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7467600" y="35052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Primary Bronchi</a:t>
            </a:r>
          </a:p>
        </p:txBody>
      </p:sp>
    </p:spTree>
    <p:extLst>
      <p:ext uri="{BB962C8B-B14F-4D97-AF65-F5344CB8AC3E}">
        <p14:creationId xmlns:p14="http://schemas.microsoft.com/office/powerpoint/2010/main" val="15089435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00_1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4" y="696914"/>
            <a:ext cx="5959475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5"/>
          <p:cNvSpPr>
            <a:spLocks noChangeShapeType="1"/>
          </p:cNvSpPr>
          <p:nvPr/>
        </p:nvSpPr>
        <p:spPr bwMode="auto">
          <a:xfrm flipH="1" flipV="1">
            <a:off x="5029200" y="2209800"/>
            <a:ext cx="10668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4800600" y="19050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Carina</a:t>
            </a: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 flipV="1">
            <a:off x="6629400" y="2057400"/>
            <a:ext cx="6096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7239000" y="16002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Aortic Arch</a:t>
            </a:r>
          </a:p>
        </p:txBody>
      </p:sp>
      <p:sp>
        <p:nvSpPr>
          <p:cNvPr id="32775" name="Line 9"/>
          <p:cNvSpPr>
            <a:spLocks noChangeShapeType="1"/>
          </p:cNvSpPr>
          <p:nvPr/>
        </p:nvSpPr>
        <p:spPr bwMode="auto">
          <a:xfrm flipV="1">
            <a:off x="6705600" y="2819400"/>
            <a:ext cx="11430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7848600" y="23622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Pulmonary Trunk</a:t>
            </a:r>
          </a:p>
        </p:txBody>
      </p:sp>
      <p:sp>
        <p:nvSpPr>
          <p:cNvPr id="32777" name="Line 11"/>
          <p:cNvSpPr>
            <a:spLocks noChangeShapeType="1"/>
          </p:cNvSpPr>
          <p:nvPr/>
        </p:nvSpPr>
        <p:spPr bwMode="auto">
          <a:xfrm flipH="1">
            <a:off x="4572000" y="3276600"/>
            <a:ext cx="14478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3581400" y="35052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LT Pulmonary Artery</a:t>
            </a:r>
          </a:p>
        </p:txBody>
      </p:sp>
    </p:spTree>
    <p:extLst>
      <p:ext uri="{BB962C8B-B14F-4D97-AF65-F5344CB8AC3E}">
        <p14:creationId xmlns:p14="http://schemas.microsoft.com/office/powerpoint/2010/main" val="17532476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100_1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9601"/>
            <a:ext cx="61468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5"/>
          <p:cNvSpPr>
            <a:spLocks noChangeShapeType="1"/>
          </p:cNvSpPr>
          <p:nvPr/>
        </p:nvSpPr>
        <p:spPr bwMode="auto">
          <a:xfrm flipV="1">
            <a:off x="6172200" y="1600200"/>
            <a:ext cx="6858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6705600" y="12954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Trachea</a:t>
            </a:r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 flipV="1">
            <a:off x="6477000" y="2362200"/>
            <a:ext cx="685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7239000" y="19812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Aortic Arch</a:t>
            </a:r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 flipH="1">
            <a:off x="4267200" y="3276600"/>
            <a:ext cx="19050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3429000" y="36576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Pulmonary Artery</a:t>
            </a:r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 flipV="1">
            <a:off x="6477000" y="3657600"/>
            <a:ext cx="838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7391400" y="33528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LT Atrium</a:t>
            </a:r>
          </a:p>
        </p:txBody>
      </p:sp>
    </p:spTree>
    <p:extLst>
      <p:ext uri="{BB962C8B-B14F-4D97-AF65-F5344CB8AC3E}">
        <p14:creationId xmlns:p14="http://schemas.microsoft.com/office/powerpoint/2010/main" val="35005695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00_1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6" y="593726"/>
            <a:ext cx="6126163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5"/>
          <p:cNvSpPr>
            <a:spLocks noChangeShapeType="1"/>
          </p:cNvSpPr>
          <p:nvPr/>
        </p:nvSpPr>
        <p:spPr bwMode="auto">
          <a:xfrm flipV="1">
            <a:off x="6400800" y="2438400"/>
            <a:ext cx="6096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7086600" y="21336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Aortic Arch</a:t>
            </a:r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 flipV="1">
            <a:off x="6705600" y="3048000"/>
            <a:ext cx="6096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7391400" y="28194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Pulmonary Trunk</a:t>
            </a:r>
          </a:p>
        </p:txBody>
      </p:sp>
      <p:sp>
        <p:nvSpPr>
          <p:cNvPr id="34823" name="Line 9"/>
          <p:cNvSpPr>
            <a:spLocks noChangeShapeType="1"/>
          </p:cNvSpPr>
          <p:nvPr/>
        </p:nvSpPr>
        <p:spPr bwMode="auto">
          <a:xfrm flipH="1">
            <a:off x="4953000" y="3048000"/>
            <a:ext cx="8382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4343400" y="3124201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SVC</a:t>
            </a:r>
          </a:p>
        </p:txBody>
      </p:sp>
      <p:sp>
        <p:nvSpPr>
          <p:cNvPr id="34825" name="Line 11"/>
          <p:cNvSpPr>
            <a:spLocks noChangeShapeType="1"/>
          </p:cNvSpPr>
          <p:nvPr/>
        </p:nvSpPr>
        <p:spPr bwMode="auto">
          <a:xfrm>
            <a:off x="6400800" y="3810000"/>
            <a:ext cx="1219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Text Box 12"/>
          <p:cNvSpPr txBox="1">
            <a:spLocks noChangeArrowheads="1"/>
          </p:cNvSpPr>
          <p:nvPr/>
        </p:nvSpPr>
        <p:spPr bwMode="auto">
          <a:xfrm>
            <a:off x="7772400" y="36576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LT Atrium</a:t>
            </a:r>
          </a:p>
        </p:txBody>
      </p:sp>
      <p:sp>
        <p:nvSpPr>
          <p:cNvPr id="34827" name="Line 13"/>
          <p:cNvSpPr>
            <a:spLocks noChangeShapeType="1"/>
          </p:cNvSpPr>
          <p:nvPr/>
        </p:nvSpPr>
        <p:spPr bwMode="auto">
          <a:xfrm>
            <a:off x="7239000" y="4648200"/>
            <a:ext cx="8382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Text Box 14"/>
          <p:cNvSpPr txBox="1">
            <a:spLocks noChangeArrowheads="1"/>
          </p:cNvSpPr>
          <p:nvPr/>
        </p:nvSpPr>
        <p:spPr bwMode="auto">
          <a:xfrm>
            <a:off x="8229600" y="45720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LT Ventricle</a:t>
            </a:r>
          </a:p>
        </p:txBody>
      </p:sp>
    </p:spTree>
    <p:extLst>
      <p:ext uri="{BB962C8B-B14F-4D97-AF65-F5344CB8AC3E}">
        <p14:creationId xmlns:p14="http://schemas.microsoft.com/office/powerpoint/2010/main" val="17943840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100_1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1"/>
            <a:ext cx="6186488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5"/>
          <p:cNvSpPr>
            <a:spLocks noChangeShapeType="1"/>
          </p:cNvSpPr>
          <p:nvPr/>
        </p:nvSpPr>
        <p:spPr bwMode="auto">
          <a:xfrm flipV="1">
            <a:off x="6629400" y="2895600"/>
            <a:ext cx="5334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162800" y="25146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Pulmonary Trunk</a:t>
            </a:r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>
            <a:off x="7239000" y="4953000"/>
            <a:ext cx="6858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8001000" y="63246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LT Ventricle</a:t>
            </a:r>
          </a:p>
        </p:txBody>
      </p:sp>
      <p:sp>
        <p:nvSpPr>
          <p:cNvPr id="35847" name="Line 9"/>
          <p:cNvSpPr>
            <a:spLocks noChangeShapeType="1"/>
          </p:cNvSpPr>
          <p:nvPr/>
        </p:nvSpPr>
        <p:spPr bwMode="auto">
          <a:xfrm flipH="1">
            <a:off x="4876800" y="3505200"/>
            <a:ext cx="8382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Text Box 10"/>
          <p:cNvSpPr txBox="1">
            <a:spLocks noChangeArrowheads="1"/>
          </p:cNvSpPr>
          <p:nvPr/>
        </p:nvSpPr>
        <p:spPr bwMode="auto">
          <a:xfrm>
            <a:off x="4267200" y="33528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SVC</a:t>
            </a:r>
          </a:p>
        </p:txBody>
      </p:sp>
      <p:sp>
        <p:nvSpPr>
          <p:cNvPr id="35849" name="Line 11"/>
          <p:cNvSpPr>
            <a:spLocks noChangeShapeType="1"/>
          </p:cNvSpPr>
          <p:nvPr/>
        </p:nvSpPr>
        <p:spPr bwMode="auto">
          <a:xfrm flipV="1">
            <a:off x="6781800" y="4267200"/>
            <a:ext cx="10668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Text Box 12"/>
          <p:cNvSpPr txBox="1">
            <a:spLocks noChangeArrowheads="1"/>
          </p:cNvSpPr>
          <p:nvPr/>
        </p:nvSpPr>
        <p:spPr bwMode="auto">
          <a:xfrm>
            <a:off x="7848600" y="403860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LVOT</a:t>
            </a:r>
          </a:p>
        </p:txBody>
      </p:sp>
      <p:sp>
        <p:nvSpPr>
          <p:cNvPr id="35851" name="Line 13"/>
          <p:cNvSpPr>
            <a:spLocks noChangeShapeType="1"/>
          </p:cNvSpPr>
          <p:nvPr/>
        </p:nvSpPr>
        <p:spPr bwMode="auto">
          <a:xfrm flipV="1">
            <a:off x="6477000" y="3733800"/>
            <a:ext cx="9906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Text Box 14"/>
          <p:cNvSpPr txBox="1">
            <a:spLocks noChangeArrowheads="1"/>
          </p:cNvSpPr>
          <p:nvPr/>
        </p:nvSpPr>
        <p:spPr bwMode="auto">
          <a:xfrm>
            <a:off x="7543800" y="35052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Aortic Root</a:t>
            </a:r>
          </a:p>
        </p:txBody>
      </p:sp>
      <p:sp>
        <p:nvSpPr>
          <p:cNvPr id="35853" name="Line 15"/>
          <p:cNvSpPr>
            <a:spLocks noChangeShapeType="1"/>
          </p:cNvSpPr>
          <p:nvPr/>
        </p:nvSpPr>
        <p:spPr bwMode="auto">
          <a:xfrm flipH="1">
            <a:off x="4572000" y="4648200"/>
            <a:ext cx="13716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Text Box 16"/>
          <p:cNvSpPr txBox="1">
            <a:spLocks noChangeArrowheads="1"/>
          </p:cNvSpPr>
          <p:nvPr/>
        </p:nvSpPr>
        <p:spPr bwMode="auto">
          <a:xfrm>
            <a:off x="3733800" y="63246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Atrium</a:t>
            </a:r>
          </a:p>
        </p:txBody>
      </p:sp>
      <p:sp>
        <p:nvSpPr>
          <p:cNvPr id="35855" name="Line 17"/>
          <p:cNvSpPr>
            <a:spLocks noChangeShapeType="1"/>
          </p:cNvSpPr>
          <p:nvPr/>
        </p:nvSpPr>
        <p:spPr bwMode="auto">
          <a:xfrm flipH="1" flipV="1">
            <a:off x="4419600" y="2514600"/>
            <a:ext cx="16002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Text Box 18"/>
          <p:cNvSpPr txBox="1">
            <a:spLocks noChangeArrowheads="1"/>
          </p:cNvSpPr>
          <p:nvPr/>
        </p:nvSpPr>
        <p:spPr bwMode="auto">
          <a:xfrm>
            <a:off x="3810000" y="21336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Ascending Aorta</a:t>
            </a:r>
          </a:p>
        </p:txBody>
      </p:sp>
    </p:spTree>
    <p:extLst>
      <p:ext uri="{BB962C8B-B14F-4D97-AF65-F5344CB8AC3E}">
        <p14:creationId xmlns:p14="http://schemas.microsoft.com/office/powerpoint/2010/main" val="3853734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00_1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635001"/>
            <a:ext cx="5999163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Line 5"/>
          <p:cNvSpPr>
            <a:spLocks noChangeShapeType="1"/>
          </p:cNvSpPr>
          <p:nvPr/>
        </p:nvSpPr>
        <p:spPr bwMode="auto">
          <a:xfrm>
            <a:off x="7315200" y="5105400"/>
            <a:ext cx="6858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7772400" y="62484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LT Ventricle</a:t>
            </a:r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 flipV="1">
            <a:off x="6705600" y="3124200"/>
            <a:ext cx="10668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7924800" y="28194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Pulmonary Trunk</a:t>
            </a:r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 flipH="1">
            <a:off x="4572000" y="4800600"/>
            <a:ext cx="12954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4267200" y="63246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Atrium</a:t>
            </a:r>
          </a:p>
        </p:txBody>
      </p:sp>
      <p:sp>
        <p:nvSpPr>
          <p:cNvPr id="36873" name="Line 11"/>
          <p:cNvSpPr>
            <a:spLocks noChangeShapeType="1"/>
          </p:cNvSpPr>
          <p:nvPr/>
        </p:nvSpPr>
        <p:spPr bwMode="auto">
          <a:xfrm flipH="1" flipV="1">
            <a:off x="4191000" y="2667000"/>
            <a:ext cx="19812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3810000" y="22860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Ascending Aorta</a:t>
            </a:r>
          </a:p>
        </p:txBody>
      </p:sp>
    </p:spTree>
    <p:extLst>
      <p:ext uri="{BB962C8B-B14F-4D97-AF65-F5344CB8AC3E}">
        <p14:creationId xmlns:p14="http://schemas.microsoft.com/office/powerpoint/2010/main" val="4740172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100_1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9" y="539751"/>
            <a:ext cx="6269037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Line 5"/>
          <p:cNvSpPr>
            <a:spLocks noChangeShapeType="1"/>
          </p:cNvSpPr>
          <p:nvPr/>
        </p:nvSpPr>
        <p:spPr bwMode="auto">
          <a:xfrm>
            <a:off x="7391400" y="5029200"/>
            <a:ext cx="8382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8077200" y="63246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LT Ventricle</a:t>
            </a:r>
          </a:p>
        </p:txBody>
      </p:sp>
      <p:sp>
        <p:nvSpPr>
          <p:cNvPr id="37893" name="Line 7"/>
          <p:cNvSpPr>
            <a:spLocks noChangeShapeType="1"/>
          </p:cNvSpPr>
          <p:nvPr/>
        </p:nvSpPr>
        <p:spPr bwMode="auto">
          <a:xfrm flipH="1">
            <a:off x="2971800" y="4953000"/>
            <a:ext cx="2895600" cy="1447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2819400" y="64770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Atrium</a:t>
            </a:r>
          </a:p>
        </p:txBody>
      </p:sp>
      <p:sp>
        <p:nvSpPr>
          <p:cNvPr id="37895" name="Line 9"/>
          <p:cNvSpPr>
            <a:spLocks noChangeShapeType="1"/>
          </p:cNvSpPr>
          <p:nvPr/>
        </p:nvSpPr>
        <p:spPr bwMode="auto">
          <a:xfrm flipH="1">
            <a:off x="5638800" y="5029200"/>
            <a:ext cx="9144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5486400" y="64770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Ventricle</a:t>
            </a:r>
          </a:p>
        </p:txBody>
      </p:sp>
      <p:sp>
        <p:nvSpPr>
          <p:cNvPr id="37897" name="Line 11"/>
          <p:cNvSpPr>
            <a:spLocks noChangeShapeType="1"/>
          </p:cNvSpPr>
          <p:nvPr/>
        </p:nvSpPr>
        <p:spPr bwMode="auto">
          <a:xfrm flipV="1">
            <a:off x="6781800" y="2514600"/>
            <a:ext cx="11430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8001000" y="22098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Pulmonary Trunk</a:t>
            </a:r>
          </a:p>
        </p:txBody>
      </p:sp>
      <p:sp>
        <p:nvSpPr>
          <p:cNvPr id="37899" name="Line 13"/>
          <p:cNvSpPr>
            <a:spLocks noChangeShapeType="1"/>
          </p:cNvSpPr>
          <p:nvPr/>
        </p:nvSpPr>
        <p:spPr bwMode="auto">
          <a:xfrm flipH="1" flipV="1">
            <a:off x="4419600" y="2057400"/>
            <a:ext cx="1828800" cy="175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Text Box 14"/>
          <p:cNvSpPr txBox="1">
            <a:spLocks noChangeArrowheads="1"/>
          </p:cNvSpPr>
          <p:nvPr/>
        </p:nvSpPr>
        <p:spPr bwMode="auto">
          <a:xfrm>
            <a:off x="4114800" y="16002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Ascending Aorta</a:t>
            </a:r>
          </a:p>
        </p:txBody>
      </p:sp>
    </p:spTree>
    <p:extLst>
      <p:ext uri="{BB962C8B-B14F-4D97-AF65-F5344CB8AC3E}">
        <p14:creationId xmlns:p14="http://schemas.microsoft.com/office/powerpoint/2010/main" val="8971716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00_1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4" y="728664"/>
            <a:ext cx="58324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Line 5"/>
          <p:cNvSpPr>
            <a:spLocks noChangeShapeType="1"/>
          </p:cNvSpPr>
          <p:nvPr/>
        </p:nvSpPr>
        <p:spPr bwMode="auto">
          <a:xfrm>
            <a:off x="6629400" y="4495800"/>
            <a:ext cx="24384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9144000" y="45720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RVOT</a:t>
            </a:r>
          </a:p>
        </p:txBody>
      </p:sp>
      <p:sp>
        <p:nvSpPr>
          <p:cNvPr id="38917" name="Line 7"/>
          <p:cNvSpPr>
            <a:spLocks noChangeShapeType="1"/>
          </p:cNvSpPr>
          <p:nvPr/>
        </p:nvSpPr>
        <p:spPr bwMode="auto">
          <a:xfrm>
            <a:off x="6477000" y="4953000"/>
            <a:ext cx="8382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7391400" y="63246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Ventricle</a:t>
            </a:r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 flipH="1">
            <a:off x="4191000" y="4724400"/>
            <a:ext cx="17526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3886200" y="63246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Atrium</a:t>
            </a:r>
          </a:p>
        </p:txBody>
      </p:sp>
    </p:spTree>
    <p:extLst>
      <p:ext uri="{BB962C8B-B14F-4D97-AF65-F5344CB8AC3E}">
        <p14:creationId xmlns:p14="http://schemas.microsoft.com/office/powerpoint/2010/main" val="20683603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00_1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646114"/>
            <a:ext cx="5999163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5"/>
          <p:cNvSpPr>
            <a:spLocks noChangeShapeType="1"/>
          </p:cNvSpPr>
          <p:nvPr/>
        </p:nvSpPr>
        <p:spPr bwMode="auto">
          <a:xfrm>
            <a:off x="6629400" y="4800600"/>
            <a:ext cx="9144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7391400" y="63246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RT Ventricle</a:t>
            </a:r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 flipV="1">
            <a:off x="4648200" y="2133600"/>
            <a:ext cx="1219200" cy="2286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H="1" flipV="1">
            <a:off x="5867400" y="2209800"/>
            <a:ext cx="2362200" cy="2514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5334000" y="1752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Breast Glandular Tissue</a:t>
            </a:r>
          </a:p>
        </p:txBody>
      </p:sp>
    </p:spTree>
    <p:extLst>
      <p:ext uri="{BB962C8B-B14F-4D97-AF65-F5344CB8AC3E}">
        <p14:creationId xmlns:p14="http://schemas.microsoft.com/office/powerpoint/2010/main" val="246229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66"/>
                </a:solidFill>
              </a:rPr>
              <a:t>Flow of CSF around the  Brain</a:t>
            </a: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2362200" y="6248401"/>
            <a:ext cx="80506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http://content.answers.com/main/content/img/oxford/Oxford_Body/019852403x.cerebrospinal-fluid.1.jpg</a:t>
            </a:r>
          </a:p>
        </p:txBody>
      </p:sp>
      <p:pic>
        <p:nvPicPr>
          <p:cNvPr id="130054" name="Picture 6" descr="cistern 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371600"/>
            <a:ext cx="467836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756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MRI Heart Images</a:t>
            </a:r>
          </a:p>
        </p:txBody>
      </p:sp>
    </p:spTree>
    <p:extLst>
      <p:ext uri="{BB962C8B-B14F-4D97-AF65-F5344CB8AC3E}">
        <p14:creationId xmlns:p14="http://schemas.microsoft.com/office/powerpoint/2010/main" val="24312666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00_07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219200"/>
            <a:ext cx="52292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 flipV="1">
            <a:off x="6781800" y="1447800"/>
            <a:ext cx="22098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5943600" y="4343400"/>
            <a:ext cx="35052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H="1" flipV="1">
            <a:off x="2895600" y="1676400"/>
            <a:ext cx="27432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2362200" y="3657600"/>
            <a:ext cx="25146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6248400" y="762000"/>
            <a:ext cx="228600" cy="175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553200" y="5334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Interventricular septum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8991600" y="10668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ventricle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9220200" y="51054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atrium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1600200" y="49530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Rt. atrium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1524000" y="12954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Rt. ventricle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4784725" y="5675313"/>
            <a:ext cx="1835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4 Chamber view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(HLA)</a:t>
            </a:r>
          </a:p>
        </p:txBody>
      </p:sp>
    </p:spTree>
    <p:extLst>
      <p:ext uri="{BB962C8B-B14F-4D97-AF65-F5344CB8AC3E}">
        <p14:creationId xmlns:p14="http://schemas.microsoft.com/office/powerpoint/2010/main" val="34856298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00_07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1"/>
            <a:ext cx="52197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Line 3"/>
          <p:cNvSpPr>
            <a:spLocks noChangeShapeType="1"/>
          </p:cNvSpPr>
          <p:nvPr/>
        </p:nvSpPr>
        <p:spPr bwMode="auto">
          <a:xfrm flipV="1">
            <a:off x="6934200" y="914400"/>
            <a:ext cx="228600" cy="2667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flipH="1" flipV="1">
            <a:off x="2667000" y="990600"/>
            <a:ext cx="2743200" cy="3733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H="1" flipV="1">
            <a:off x="4800600" y="914400"/>
            <a:ext cx="1676400" cy="3124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676400" y="6096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ventricle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267200" y="6096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Mitral valve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7162800" y="6096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atrium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876800" y="6491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2 chamber view (VLA)</a:t>
            </a:r>
          </a:p>
        </p:txBody>
      </p:sp>
    </p:spTree>
    <p:extLst>
      <p:ext uri="{BB962C8B-B14F-4D97-AF65-F5344CB8AC3E}">
        <p14:creationId xmlns:p14="http://schemas.microsoft.com/office/powerpoint/2010/main" val="42693160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00_07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516413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Line 3"/>
          <p:cNvSpPr>
            <a:spLocks noChangeShapeType="1"/>
          </p:cNvSpPr>
          <p:nvPr/>
        </p:nvSpPr>
        <p:spPr bwMode="auto">
          <a:xfrm flipV="1">
            <a:off x="7010400" y="2514600"/>
            <a:ext cx="18288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6629400" y="4267200"/>
            <a:ext cx="2209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H="1" flipV="1">
            <a:off x="2590800" y="2971800"/>
            <a:ext cx="27432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 flipV="1">
            <a:off x="5562600" y="1066800"/>
            <a:ext cx="838200" cy="2057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915400" y="42672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Mitral valve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8991600" y="23622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Myocardium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181600" y="609601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RVOT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524000" y="25146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Tricuspid valve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4876800" y="62484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Short axis view</a:t>
            </a:r>
          </a:p>
        </p:txBody>
      </p:sp>
    </p:spTree>
    <p:extLst>
      <p:ext uri="{BB962C8B-B14F-4D97-AF65-F5344CB8AC3E}">
        <p14:creationId xmlns:p14="http://schemas.microsoft.com/office/powerpoint/2010/main" val="23599057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100_0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209801"/>
            <a:ext cx="37750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Line 3"/>
          <p:cNvSpPr>
            <a:spLocks noChangeShapeType="1"/>
          </p:cNvSpPr>
          <p:nvPr/>
        </p:nvSpPr>
        <p:spPr bwMode="auto">
          <a:xfrm flipH="1" flipV="1">
            <a:off x="2971800" y="4419600"/>
            <a:ext cx="23622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H="1" flipV="1">
            <a:off x="2743200" y="1066800"/>
            <a:ext cx="2514600" cy="3200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 flipH="1" flipV="1">
            <a:off x="5943600" y="990600"/>
            <a:ext cx="457200" cy="2362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6553200" y="2209800"/>
            <a:ext cx="1828800" cy="1447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flipV="1">
            <a:off x="6096000" y="4038600"/>
            <a:ext cx="22098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638800" y="5334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Myocardium 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8458200" y="18288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ventricle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8382000" y="38100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Mitral valve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1981200" y="44958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atrium</a:t>
            </a:r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V="1">
            <a:off x="6172200" y="3124200"/>
            <a:ext cx="22098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8534400" y="28956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LVOT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2057400" y="5334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Ascending aorta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4572000" y="617220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3 chamber view</a:t>
            </a:r>
          </a:p>
        </p:txBody>
      </p:sp>
    </p:spTree>
    <p:extLst>
      <p:ext uri="{BB962C8B-B14F-4D97-AF65-F5344CB8AC3E}">
        <p14:creationId xmlns:p14="http://schemas.microsoft.com/office/powerpoint/2010/main" val="12318548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100_07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219200"/>
            <a:ext cx="54022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Line 3"/>
          <p:cNvSpPr>
            <a:spLocks noChangeShapeType="1"/>
          </p:cNvSpPr>
          <p:nvPr/>
        </p:nvSpPr>
        <p:spPr bwMode="auto">
          <a:xfrm flipV="1">
            <a:off x="7086600" y="3581400"/>
            <a:ext cx="20574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6781800" y="4267200"/>
            <a:ext cx="23622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H="1">
            <a:off x="2514600" y="3581400"/>
            <a:ext cx="33528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 flipH="1" flipV="1">
            <a:off x="2667000" y="2133600"/>
            <a:ext cx="25146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5867400" y="1905000"/>
            <a:ext cx="29718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8991600" y="16764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coronary artery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9220200" y="33528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Papillary muscle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9220200" y="49530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Lt. ventricle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524000" y="22098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Ascending aorta</a:t>
            </a: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1600200" y="4267200"/>
            <a:ext cx="1600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Aortic semilunar valve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4800600" y="57150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</a:rPr>
              <a:t>Aortic outflow view</a:t>
            </a:r>
          </a:p>
        </p:txBody>
      </p:sp>
    </p:spTree>
    <p:extLst>
      <p:ext uri="{BB962C8B-B14F-4D97-AF65-F5344CB8AC3E}">
        <p14:creationId xmlns:p14="http://schemas.microsoft.com/office/powerpoint/2010/main" val="328384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128</TotalTime>
  <Words>980</Words>
  <Application>Microsoft Office PowerPoint</Application>
  <PresentationFormat>Widescreen</PresentationFormat>
  <Paragraphs>352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Century Gothic</vt:lpstr>
      <vt:lpstr>Times New Roman</vt:lpstr>
      <vt:lpstr>Wingdings 3</vt:lpstr>
      <vt:lpstr>Ion</vt:lpstr>
      <vt:lpstr>CT and MRI  Sectional Anatomy</vt:lpstr>
      <vt:lpstr>PowerPoint Presentation</vt:lpstr>
      <vt:lpstr>Major Divisions of the Brain</vt:lpstr>
      <vt:lpstr>Outer Lobes of the Cerebrum, including the Cerebellum</vt:lpstr>
      <vt:lpstr>The Insular lobe of the Cerebrum</vt:lpstr>
      <vt:lpstr>Portions of the Brainstem</vt:lpstr>
      <vt:lpstr>The Ventricular System</vt:lpstr>
      <vt:lpstr>The cisternal system</vt:lpstr>
      <vt:lpstr>Flow of CSF around the  Brain</vt:lpstr>
      <vt:lpstr>Median Sagittal Slice – T1 weighting</vt:lpstr>
      <vt:lpstr>Median Sagittal Slice – T1 weighting</vt:lpstr>
      <vt:lpstr>Axial – T2 Weighting</vt:lpstr>
      <vt:lpstr>Axial – T2 Weighting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Coronal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Sagittal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Sectional Anatomy of the Neck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 Anatomy of the Thorax</vt:lpstr>
      <vt:lpstr>PowerPoint Presentation</vt:lpstr>
      <vt:lpstr>PowerPoint Presentation</vt:lpstr>
      <vt:lpstr>PowerPoint Presentation</vt:lpstr>
      <vt:lpstr>Bright Blood Technique The Axial Plane</vt:lpstr>
      <vt:lpstr>The Axial Plane cont.</vt:lpstr>
      <vt:lpstr>The Axial Plane cont.</vt:lpstr>
      <vt:lpstr>The Axial Plane cont.</vt:lpstr>
      <vt:lpstr>The Axial Plane cont.</vt:lpstr>
      <vt:lpstr>The Axial Plane cont.</vt:lpstr>
      <vt:lpstr>The Axial Plane cont.</vt:lpstr>
      <vt:lpstr>The Axial Plane cont.</vt:lpstr>
      <vt:lpstr>The Axial Plane cont.</vt:lpstr>
      <vt:lpstr>Coronal Images of the Chest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MRI Heart Images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and MR Sectional Anatomy</dc:title>
  <dc:creator>Tom Haller</dc:creator>
  <cp:lastModifiedBy>Moore, Denise</cp:lastModifiedBy>
  <cp:revision>21</cp:revision>
  <dcterms:created xsi:type="dcterms:W3CDTF">2016-12-05T00:46:15Z</dcterms:created>
  <dcterms:modified xsi:type="dcterms:W3CDTF">2019-02-17T16:32:17Z</dcterms:modified>
</cp:coreProperties>
</file>