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13"/>
  </p:notesMasterIdLst>
  <p:sldIdLst>
    <p:sldId id="256" r:id="rId3"/>
    <p:sldId id="260" r:id="rId4"/>
    <p:sldId id="321" r:id="rId5"/>
    <p:sldId id="326" r:id="rId6"/>
    <p:sldId id="324" r:id="rId7"/>
    <p:sldId id="322" r:id="rId8"/>
    <p:sldId id="340" r:id="rId9"/>
    <p:sldId id="323" r:id="rId10"/>
    <p:sldId id="337" r:id="rId11"/>
    <p:sldId id="33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528" autoAdjust="0"/>
  </p:normalViewPr>
  <p:slideViewPr>
    <p:cSldViewPr snapToGrid="0">
      <p:cViewPr varScale="1">
        <p:scale>
          <a:sx n="59" d="100"/>
          <a:sy n="59" d="100"/>
        </p:scale>
        <p:origin x="1176" y="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D8EF4-CAB9-4EB2-85A0-CF62AB172CC0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8378F-9F45-4401-A552-75C3165EB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5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8378F-9F45-4401-A552-75C3165EB0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15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70A2-ED39-40F0-B01C-502436F8F4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3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986DD-92A7-499B-8C6E-1CF09F0ADD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7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70A2-ED39-40F0-B01C-502436F8F4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34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70A2-ED39-40F0-B01C-502436F8F43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2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70A2-ED39-40F0-B01C-502436F8F43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31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70A2-ED39-40F0-B01C-502436F8F43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3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70A2-ED39-40F0-B01C-502436F8F43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06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B70A2-ED39-40F0-B01C-502436F8F43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3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E2F7-DC50-43BB-87ED-D0BDC8F98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178A-D7A8-4817-9E12-4652892C0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25F2F-B0C4-408F-B662-8D8ABCD6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39A32D-0A98-46AB-8AB6-73664D7EAD5C}" type="datetimeFigureOut">
              <a:rPr lang="en-US" smtClean="0"/>
              <a:pPr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D9176-3955-4250-A015-7FD3ADF0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9344F-FE5C-4A66-B1F5-8B30829C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30A1A50-E85A-4691-B733-38663A36F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8DEF-74E0-4994-9DF9-0E8FF666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1F9E0-1249-4D59-B82C-14F55F94D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9F0FD-7C66-4699-872F-163BA1A8A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1C419-B763-4ACB-B4D6-5CEFB182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4957" y="6356350"/>
            <a:ext cx="1595846" cy="365125"/>
          </a:xfrm>
          <a:prstGeom prst="rect">
            <a:avLst/>
          </a:prstGeom>
        </p:spPr>
        <p:txBody>
          <a:bodyPr/>
          <a:lstStyle/>
          <a:p>
            <a:fld id="{79984454-2DFD-4348-9C46-73CA0C9BD8C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D96355-F62D-4FE8-8B66-B1E71AAD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50AF2-EB43-4B5D-BBD4-15ADE5AB3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5702" y="6356350"/>
            <a:ext cx="1648097" cy="365125"/>
          </a:xfrm>
          <a:prstGeom prst="rect">
            <a:avLst/>
          </a:prstGeom>
        </p:spPr>
        <p:txBody>
          <a:bodyPr/>
          <a:lstStyle/>
          <a:p>
            <a:fld id="{9F4727A3-0A4B-4E62-963B-A9B71258A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4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A284-2081-4B85-81AC-C22A5AA4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B21E0-1239-4D25-83B4-3782000E1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2CC0D-3F32-4CA2-A220-D179BBB7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4957" y="6356350"/>
            <a:ext cx="1595846" cy="365125"/>
          </a:xfrm>
          <a:prstGeom prst="rect">
            <a:avLst/>
          </a:prstGeom>
        </p:spPr>
        <p:txBody>
          <a:bodyPr/>
          <a:lstStyle/>
          <a:p>
            <a:fld id="{79984454-2DFD-4348-9C46-73CA0C9BD8C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E6F67-08DC-458E-A3E7-62815D1E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82FB2-A5EA-45D5-B629-2B89F171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5702" y="6356350"/>
            <a:ext cx="1648097" cy="365125"/>
          </a:xfrm>
          <a:prstGeom prst="rect">
            <a:avLst/>
          </a:prstGeom>
        </p:spPr>
        <p:txBody>
          <a:bodyPr/>
          <a:lstStyle/>
          <a:p>
            <a:fld id="{9F4727A3-0A4B-4E62-963B-A9B71258A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32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720816-379D-419F-83A2-899B10388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8D14C-14C9-4BBD-82B0-EABAF90DB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881F2-DFAD-4E35-8BBC-A938C7EFE7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4957" y="6356350"/>
            <a:ext cx="1595846" cy="365125"/>
          </a:xfrm>
          <a:prstGeom prst="rect">
            <a:avLst/>
          </a:prstGeom>
        </p:spPr>
        <p:txBody>
          <a:bodyPr/>
          <a:lstStyle/>
          <a:p>
            <a:fld id="{79984454-2DFD-4348-9C46-73CA0C9BD8C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A2615-8A70-45C0-8417-AEF38F62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DA4FD-771B-4C80-BA55-7C9BF0BA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5702" y="6356350"/>
            <a:ext cx="1648097" cy="365125"/>
          </a:xfrm>
          <a:prstGeom prst="rect">
            <a:avLst/>
          </a:prstGeom>
        </p:spPr>
        <p:txBody>
          <a:bodyPr/>
          <a:lstStyle/>
          <a:p>
            <a:fld id="{9F4727A3-0A4B-4E62-963B-A9B71258A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57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AE2F7-DC50-43BB-87ED-D0BDC8F98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7178A-D7A8-4817-9E12-4652892C0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25F2F-B0C4-408F-B662-8D8ABCD6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A32D-0A98-46AB-8AB6-73664D7EAD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D9176-3955-4250-A015-7FD3ADF00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9344F-FE5C-4A66-B1F5-8B30829C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0A1A50-E85A-4691-B733-38663A36F4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913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BFA3-5DAE-4C08-85AF-855C33B6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76951-522C-4E22-932C-040172193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F93E0-43B6-4375-B2DC-C88402E84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A32D-0A98-46AB-8AB6-73664D7EAD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1CC48-1466-4B1F-9085-DAB41BDAA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EBBD9-4569-404F-A6F2-0F4D4532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0A1A50-E85A-4691-B733-38663A36F4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65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34463-C17A-4DC2-8A72-507B9369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53DC-400C-4FD9-AB00-F95234752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D211B-7A8A-42CF-A4B0-35C4AF7B7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16F67-78DF-42FE-A883-1D1F5D41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A32D-0A98-46AB-8AB6-73664D7EAD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327AFA-704B-4288-979F-77150086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25E00-828E-45DB-89D1-6C46D7F0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0A1A50-E85A-4691-B733-38663A36F4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8072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86AD3-0AB9-453B-A2B1-EA8B6DE6B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A28F7-1262-4AE5-A2C5-F3A8CB79E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3A362-C9CD-4729-B803-B5E3C6A1E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A07CC-B420-406B-9AEF-A1C1F7BB1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3B4DBC-BDD8-47C7-9DCC-568A83602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03777-D3E8-4B2D-B4F4-352DFF240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A32D-0A98-46AB-8AB6-73664D7EAD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D4C41C-0B5A-4049-8B3C-1AB95E68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13839F-FD2C-48B7-9A83-F0818846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0A1A50-E85A-4691-B733-38663A36F4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146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7764-0CDE-4BD6-BF04-1C8A33DAA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EBE41-2AFA-40A1-ADB1-C3019015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A32D-0A98-46AB-8AB6-73664D7EAD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857DE-F021-49DA-8038-41C3A3820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069F2-C627-450D-A119-673174A11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0A1A50-E85A-4691-B733-38663A36F4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0000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7704A3-EF05-4E54-AB2E-62BECAE4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A32D-0A98-46AB-8AB6-73664D7EAD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41500E-3260-4EF3-AA17-99F1485B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47EAF-7C85-4503-BCD5-89063E14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0A1A50-E85A-4691-B733-38663A36F4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43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8A43-C791-47E0-BD6F-F86D020F9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485" y="138697"/>
            <a:ext cx="761129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A076D8-D14F-4B0F-8894-F85B6FE92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485" y="3503823"/>
            <a:ext cx="766943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06163-7552-4F54-AEFE-A5D737207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61907" y="6354178"/>
            <a:ext cx="2586446" cy="36512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41550A-EA2D-40DE-B277-AE3549BDD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485" y="2784522"/>
            <a:ext cx="7669433" cy="1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2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3F5B-56BF-4502-8C5A-3C5DC2F06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61045-0F47-4228-B91C-9949D4F29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CCD10-930C-4A63-B757-65712E06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9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95271-7802-4A62-BEC5-145D89DB1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957" y="740728"/>
            <a:ext cx="815249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B0179-B359-4202-8BD5-34B7C5243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4956" y="4589463"/>
            <a:ext cx="815249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93E1A-A887-4007-8D83-08EEE329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078810-251A-4464-8B05-1D66A742E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3535" y="4381546"/>
            <a:ext cx="7669433" cy="1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9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6C85-CA87-4AB3-B174-D6EA071B7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AB4A5-BB33-4CD5-B135-6BCBD4C6D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94957" y="1825625"/>
            <a:ext cx="373924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7C103E-912F-414E-B641-F5525F51E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28262" y="1825625"/>
            <a:ext cx="402553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E70BD-3BB9-4BE1-AF59-16EC5B767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7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2FBF6-22B3-422E-86C3-17D6BE90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394" y="365125"/>
            <a:ext cx="836399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3495C-BE71-489D-A125-EF07ECD37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1393" y="1690688"/>
            <a:ext cx="38813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D0137-C5E8-4293-8CC3-03552DDF4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91393" y="2529635"/>
            <a:ext cx="388139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46265-4031-4DCC-A761-F920AAE5A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5051" y="1705723"/>
            <a:ext cx="39487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BF0145-808D-48BF-AEF7-40E8888FB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5050" y="2514600"/>
            <a:ext cx="394874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D2C-0034-4155-9D61-D0BEB35B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8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59A0-D391-4FC8-85F8-D6A45667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3DC07-7DD7-4893-AC16-AB1B938E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6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EC83E4-08C9-4870-A452-F61358AEF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2DBB-166C-4822-B2B1-27ABF0FE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6F28B-D522-4413-A212-DD53550ED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49A5D-E8FB-43FF-AAE7-5B1D7F856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B5D3A-F0DC-438C-B3C4-376068D4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94957" y="6356350"/>
            <a:ext cx="1595846" cy="365125"/>
          </a:xfrm>
          <a:prstGeom prst="rect">
            <a:avLst/>
          </a:prstGeom>
        </p:spPr>
        <p:txBody>
          <a:bodyPr/>
          <a:lstStyle/>
          <a:p>
            <a:fld id="{79984454-2DFD-4348-9C46-73CA0C9BD8C7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C5309-A449-4D2A-B04F-639B2B81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56663-5796-4B3D-BB6F-8B31F3A7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05702" y="6356350"/>
            <a:ext cx="1648097" cy="365125"/>
          </a:xfrm>
          <a:prstGeom prst="rect">
            <a:avLst/>
          </a:prstGeom>
        </p:spPr>
        <p:txBody>
          <a:bodyPr/>
          <a:lstStyle/>
          <a:p>
            <a:fld id="{9F4727A3-0A4B-4E62-963B-A9B71258A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1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D795CD-7867-486A-A976-3D9C433A4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8673" y="297657"/>
            <a:ext cx="7265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679B7-C330-4C6B-B84E-C0EE905E2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88674" y="1825625"/>
            <a:ext cx="72651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7A5F-6D1D-4F99-9C18-6563DCF2D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02777" y="6377780"/>
            <a:ext cx="2586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C75F91-676B-49EF-871A-E358D0E55C0C}"/>
              </a:ext>
            </a:extLst>
          </p:cNvPr>
          <p:cNvSpPr/>
          <p:nvPr/>
        </p:nvSpPr>
        <p:spPr>
          <a:xfrm>
            <a:off x="-1" y="0"/>
            <a:ext cx="3735978" cy="6858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42D56D1B-6E1D-4AD6-B07A-8B810A0ECE6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34" y="297657"/>
            <a:ext cx="3343263" cy="215374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131110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85C8B-5B6B-4F7E-A290-0F26C530B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822" y="365125"/>
            <a:ext cx="86889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9790D-FBE5-4BEA-8EC5-C72F736D8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FA563-75E3-4FE9-A8B8-796E1671F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9A32D-0A98-46AB-8AB6-73664D7EAD5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535EF-391B-4C41-B2A2-46EEB16D3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BBC53-B2EB-481C-9766-639DBD714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0A1A50-E85A-4691-B733-38663A36F4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Wave 8">
            <a:extLst>
              <a:ext uri="{FF2B5EF4-FFF2-40B4-BE49-F238E27FC236}">
                <a16:creationId xmlns:a16="http://schemas.microsoft.com/office/drawing/2014/main" id="{9CA44737-2F31-468C-B40E-7BE2CC4D29FC}"/>
              </a:ext>
            </a:extLst>
          </p:cNvPr>
          <p:cNvSpPr/>
          <p:nvPr/>
        </p:nvSpPr>
        <p:spPr>
          <a:xfrm>
            <a:off x="-2" y="5830093"/>
            <a:ext cx="12191999" cy="1325563"/>
          </a:xfrm>
          <a:prstGeom prst="wav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Wave 9">
            <a:extLst>
              <a:ext uri="{FF2B5EF4-FFF2-40B4-BE49-F238E27FC236}">
                <a16:creationId xmlns:a16="http://schemas.microsoft.com/office/drawing/2014/main" id="{8F2D4E3B-F21E-4063-875D-0325B6155937}"/>
              </a:ext>
            </a:extLst>
          </p:cNvPr>
          <p:cNvSpPr/>
          <p:nvPr/>
        </p:nvSpPr>
        <p:spPr>
          <a:xfrm>
            <a:off x="-2" y="6171067"/>
            <a:ext cx="12191999" cy="1325563"/>
          </a:xfrm>
          <a:prstGeom prst="wav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708EB89A-1EF2-40CA-8942-D57D7654EB9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51"/>
            <a:ext cx="2348864" cy="151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8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Relationship Id="rId4" Type="http://schemas.openxmlformats.org/officeDocument/2006/relationships/hyperlink" Target="http://www.osr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7N7puxfmUMw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imperfectlypainted.blogspot.com/2012/02/talk-it-out-tuesday-how-much-is-it.html" TargetMode="Externa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hyperlink" Target="http://www.ohioattorneygeneral.gov/Business/Services-for-Charities/Resources-for-Nonprofit-Board-Memb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www.plunderbund.com/2011/02/19/plunderbund-introduces-ohio-budget-watch/" TargetMode="Externa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.docx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727C-3ED5-4C28-B679-664CE280E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EB7C4-1AB4-4E21-9283-B9D43A4138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2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21A53-C6B3-40E3-BE84-A68E82F89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OSRT Financial Documents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2C159-3812-4F68-BF42-B5915B3D45B6}"/>
              </a:ext>
            </a:extLst>
          </p:cNvPr>
          <p:cNvSpPr txBox="1"/>
          <p:nvPr/>
        </p:nvSpPr>
        <p:spPr>
          <a:xfrm>
            <a:off x="4142090" y="1007872"/>
            <a:ext cx="7668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OSRT Financial Documents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350654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60B484-676B-45B5-86CD-6E262F74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AD - Bud Light - Budget Meeting">
            <a:hlinkClick r:id="" action="ppaction://media"/>
            <a:extLst>
              <a:ext uri="{FF2B5EF4-FFF2-40B4-BE49-F238E27FC236}">
                <a16:creationId xmlns:a16="http://schemas.microsoft.com/office/drawing/2014/main" id="{27E99AB3-A8A7-4309-9093-EFFB4F9FB25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602480" y="2877094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Financial Analysis for Non-Profit Organizations?</a:t>
            </a:r>
          </a:p>
        </p:txBody>
      </p:sp>
      <p:pic>
        <p:nvPicPr>
          <p:cNvPr id="7" name="Content Placeholder 6" descr="A close up of a logo&#10;&#10;Description generated with high confidence">
            <a:extLst>
              <a:ext uri="{FF2B5EF4-FFF2-40B4-BE49-F238E27FC236}">
                <a16:creationId xmlns:a16="http://schemas.microsoft.com/office/drawing/2014/main" id="{E361F002-9694-4C37-BE10-7A26F4CF43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86275" y="2729706"/>
            <a:ext cx="3219450" cy="2543175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2BBFD3-AF30-4042-9FE2-947F9A672027}"/>
              </a:ext>
            </a:extLst>
          </p:cNvPr>
          <p:cNvSpPr txBox="1"/>
          <p:nvPr/>
        </p:nvSpPr>
        <p:spPr>
          <a:xfrm>
            <a:off x="6712476" y="6365253"/>
            <a:ext cx="32194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://imperfectlypainted.blogspot.com/2012/02/talk-it-out-tuesday-how-much-is-it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-nc-nd/3.0/"/>
              </a:rPr>
              <a:t>CC BY-NC-ND</a:t>
            </a:r>
            <a:endParaRPr lang="en-US" sz="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278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Fiduciary Responsibility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en-US" dirty="0"/>
              <a:t>Of or relating to a duty of acting in good faith with regard to the interests of another: a company's fiduciary responsibility to investors</a:t>
            </a:r>
          </a:p>
          <a:p>
            <a:r>
              <a:rPr lang="en-US" dirty="0"/>
              <a:t>Of or being a trustee or trusteeship</a:t>
            </a:r>
          </a:p>
          <a:p>
            <a:r>
              <a:rPr lang="en-US" dirty="0"/>
              <a:t>Held in trust</a:t>
            </a:r>
          </a:p>
          <a:p>
            <a:endParaRPr lang="en-US" dirty="0"/>
          </a:p>
          <a:p>
            <a:pPr marL="0" indent="0"/>
            <a:r>
              <a:rPr lang="en-US" dirty="0"/>
              <a:t>https://www.thefreedictionary.com/fiduciary</a:t>
            </a:r>
          </a:p>
          <a:p>
            <a:pPr marL="0" indent="0"/>
            <a:endParaRPr lang="en-US" dirty="0"/>
          </a:p>
        </p:txBody>
      </p:sp>
      <p:pic>
        <p:nvPicPr>
          <p:cNvPr id="7" name="Content Placeholder 6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1656E9B0-9B15-46FC-88B7-7BB36E20E6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829" y="2741916"/>
            <a:ext cx="3358342" cy="251875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5367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Role of Board Member in Financial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E3BC81-E259-4617-AF04-73DAB806EE60}"/>
              </a:ext>
            </a:extLst>
          </p:cNvPr>
          <p:cNvSpPr txBox="1"/>
          <p:nvPr/>
        </p:nvSpPr>
        <p:spPr>
          <a:xfrm>
            <a:off x="1449977" y="2567373"/>
            <a:ext cx="99661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What duty involves the financial analysis aspect in the roles and responsibilities of a Board member?</a:t>
            </a:r>
          </a:p>
          <a:p>
            <a:r>
              <a:rPr lang="en-US" sz="4000" dirty="0">
                <a:hlinkClick r:id="rId4"/>
              </a:rPr>
              <a:t>Ohio Attorney General Website for Non-Profit Organizations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9756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OSRT Budgetary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688977" cy="4351338"/>
          </a:xfrm>
        </p:spPr>
        <p:txBody>
          <a:bodyPr>
            <a:normAutofit/>
          </a:bodyPr>
          <a:lstStyle/>
          <a:p>
            <a:r>
              <a:rPr lang="en-US" dirty="0"/>
              <a:t>Fiscal year goes from September-August</a:t>
            </a:r>
          </a:p>
          <a:p>
            <a:r>
              <a:rPr lang="en-US" dirty="0"/>
              <a:t>Annual budget initially developed by Financial Manager</a:t>
            </a:r>
          </a:p>
          <a:p>
            <a:r>
              <a:rPr lang="en-US" dirty="0"/>
              <a:t>Proposed budget initially approved by OSRT Board of Director at Pre-Annual Meeting</a:t>
            </a:r>
          </a:p>
          <a:p>
            <a:r>
              <a:rPr lang="en-US" dirty="0"/>
              <a:t>Final proposed budget approved by membership at Business Session at Annual Meeting.</a:t>
            </a:r>
          </a:p>
          <a:p>
            <a:endParaRPr lang="en-US" dirty="0"/>
          </a:p>
        </p:txBody>
      </p:sp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137151D-04CC-4A01-973C-89B44D2E8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072160" y="3316201"/>
            <a:ext cx="2973490" cy="30134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520343-EABD-432F-BEF4-061DE92CBAE4}"/>
              </a:ext>
            </a:extLst>
          </p:cNvPr>
          <p:cNvSpPr txBox="1"/>
          <p:nvPr/>
        </p:nvSpPr>
        <p:spPr>
          <a:xfrm>
            <a:off x="8751724" y="6482423"/>
            <a:ext cx="33669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://www.plunderbund.com/2011/02/19/plunderbund-introduces-ohio-budget-watch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-nc-nd/3.0/"/>
              </a:rPr>
              <a:t>CC BY-NC-ND</a:t>
            </a:r>
            <a:endParaRPr lang="en-US" sz="9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2681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7410C-82AA-4FD0-907A-7798D8CB5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4822" y="235131"/>
            <a:ext cx="8688977" cy="992779"/>
          </a:xfrm>
        </p:spPr>
        <p:txBody>
          <a:bodyPr>
            <a:normAutofit/>
          </a:bodyPr>
          <a:lstStyle/>
          <a:p>
            <a:r>
              <a:rPr lang="en-US" dirty="0"/>
              <a:t>OSRT Financial Documents</a:t>
            </a:r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74750" y="1290047"/>
            <a:ext cx="5609155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969613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Take a Look at the OSRT Budget</a:t>
            </a:r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045326" y="1690688"/>
            <a:ext cx="6101347" cy="3991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greathgf\AppData\Local\Microsoft\Windows\Temporary Internet Files\Content.IE5\0GLN9S4C\Thinkin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277" y="1690688"/>
            <a:ext cx="1764612" cy="2393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56231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215194"/>
              </p:ext>
            </p:extLst>
          </p:nvPr>
        </p:nvGraphicFramePr>
        <p:xfrm>
          <a:off x="3801480" y="144555"/>
          <a:ext cx="8270875" cy="642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5302847" imgH="4168094" progId="Word.Document.12">
                  <p:embed/>
                </p:oleObj>
              </mc:Choice>
              <mc:Fallback>
                <p:oleObj name="Document" r:id="rId5" imgW="5302847" imgH="4168094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1480" y="144555"/>
                        <a:ext cx="8270875" cy="642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58928947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SRT 1">
  <a:themeElements>
    <a:clrScheme name="Custom 1">
      <a:dk1>
        <a:srgbClr val="002060"/>
      </a:dk1>
      <a:lt1>
        <a:srgbClr val="FFFFFF"/>
      </a:lt1>
      <a:dk2>
        <a:srgbClr val="002060"/>
      </a:dk2>
      <a:lt2>
        <a:srgbClr val="FFFFFF"/>
      </a:lt2>
      <a:accent1>
        <a:srgbClr val="B4C6E7"/>
      </a:accent1>
      <a:accent2>
        <a:srgbClr val="D7B5C6"/>
      </a:accent2>
      <a:accent3>
        <a:srgbClr val="F7CBAC"/>
      </a:accent3>
      <a:accent4>
        <a:srgbClr val="FEE599"/>
      </a:accent4>
      <a:accent5>
        <a:srgbClr val="BDD7EE"/>
      </a:accent5>
      <a:accent6>
        <a:srgbClr val="C5E0B3"/>
      </a:accent6>
      <a:hlink>
        <a:srgbClr val="00B0F0"/>
      </a:hlink>
      <a:folHlink>
        <a:srgbClr val="D7B5C6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RT 1" id="{5602A23A-2CAF-4B83-96D0-ED880E447BBC}" vid="{4D0098C7-2D14-4DD8-9DEA-35637279E9CF}"/>
    </a:ext>
  </a:extLst>
</a:theme>
</file>

<file path=ppt/theme/theme2.xml><?xml version="1.0" encoding="utf-8"?>
<a:theme xmlns:a="http://schemas.openxmlformats.org/drawingml/2006/main" name="1_OSR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RT 3" id="{2E35F420-A926-407E-9B71-AE91DA22C910}" vid="{30D490FB-9C41-4CF5-9873-5A990207D34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OSRT 1</Template>
  <TotalTime>30927</TotalTime>
  <Words>176</Words>
  <Application>Microsoft Office PowerPoint</Application>
  <PresentationFormat>Widescreen</PresentationFormat>
  <Paragraphs>32</Paragraphs>
  <Slides>10</Slides>
  <Notes>9</Notes>
  <HiddenSlides>0</HiddenSlides>
  <MMClips>1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OSRT 1</vt:lpstr>
      <vt:lpstr>1_OSRT 3</vt:lpstr>
      <vt:lpstr>Document</vt:lpstr>
      <vt:lpstr>Financial Analysis</vt:lpstr>
      <vt:lpstr>PowerPoint Presentation</vt:lpstr>
      <vt:lpstr>What is Financial Analysis for Non-Profit Organizations?</vt:lpstr>
      <vt:lpstr>Fiduciary Responsibility</vt:lpstr>
      <vt:lpstr> Role of Board Member in Financial Analysis</vt:lpstr>
      <vt:lpstr>OSRT Budgetary Process</vt:lpstr>
      <vt:lpstr>OSRT Financial Documents</vt:lpstr>
      <vt:lpstr>Let’s Take a Look at the OSRT Budget</vt:lpstr>
      <vt:lpstr>PowerPoint Presentation</vt:lpstr>
      <vt:lpstr>OSRT Financial Documents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</dc:creator>
  <cp:lastModifiedBy>lauren.huffman79@gmail.com</cp:lastModifiedBy>
  <cp:revision>18</cp:revision>
  <dcterms:created xsi:type="dcterms:W3CDTF">2019-06-05T01:12:31Z</dcterms:created>
  <dcterms:modified xsi:type="dcterms:W3CDTF">2020-02-17T03:07:20Z</dcterms:modified>
</cp:coreProperties>
</file>