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36"/>
  </p:notesMasterIdLst>
  <p:sldIdLst>
    <p:sldId id="322" r:id="rId3"/>
    <p:sldId id="323" r:id="rId4"/>
    <p:sldId id="324" r:id="rId5"/>
    <p:sldId id="325" r:id="rId6"/>
    <p:sldId id="326" r:id="rId7"/>
    <p:sldId id="327" r:id="rId8"/>
    <p:sldId id="328" r:id="rId9"/>
    <p:sldId id="329" r:id="rId10"/>
    <p:sldId id="353"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2" r:id="rId33"/>
    <p:sldId id="354" r:id="rId34"/>
    <p:sldId id="351"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huffman79@gmail.com" initials="l" lastIdx="1" clrIdx="0">
    <p:extLst>
      <p:ext uri="{19B8F6BF-5375-455C-9EA6-DF929625EA0E}">
        <p15:presenceInfo xmlns:p15="http://schemas.microsoft.com/office/powerpoint/2012/main" userId="116d5b5870c563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7417" autoAdjust="0"/>
  </p:normalViewPr>
  <p:slideViewPr>
    <p:cSldViewPr snapToGrid="0">
      <p:cViewPr varScale="1">
        <p:scale>
          <a:sx n="63" d="100"/>
          <a:sy n="63" d="100"/>
        </p:scale>
        <p:origin x="14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39C37-4897-434E-B77A-3BD35F505EEC}" type="doc">
      <dgm:prSet loTypeId="urn:microsoft.com/office/officeart/2008/layout/VerticalCurvedList" loCatId="list" qsTypeId="urn:microsoft.com/office/officeart/2005/8/quickstyle/simple3" qsCatId="simple" csTypeId="urn:microsoft.com/office/officeart/2005/8/colors/colorful5" csCatId="colorful"/>
      <dgm:spPr/>
      <dgm:t>
        <a:bodyPr/>
        <a:lstStyle/>
        <a:p>
          <a:endParaRPr lang="en-US"/>
        </a:p>
      </dgm:t>
    </dgm:pt>
    <dgm:pt modelId="{EE7E4913-767D-408C-83CF-82171C03FE2F}">
      <dgm:prSet/>
      <dgm:spPr/>
      <dgm:t>
        <a:bodyPr/>
        <a:lstStyle/>
        <a:p>
          <a:r>
            <a:rPr lang="en-US"/>
            <a:t>Critical component of good management and governance</a:t>
          </a:r>
        </a:p>
      </dgm:t>
    </dgm:pt>
    <dgm:pt modelId="{18016924-F7BF-40D6-BAEB-74E498A2CD26}" type="parTrans" cxnId="{52610959-F5BD-4180-817E-215233074347}">
      <dgm:prSet/>
      <dgm:spPr/>
      <dgm:t>
        <a:bodyPr/>
        <a:lstStyle/>
        <a:p>
          <a:endParaRPr lang="en-US"/>
        </a:p>
      </dgm:t>
    </dgm:pt>
    <dgm:pt modelId="{CF285105-CA28-4CCE-A20A-B0939385A304}" type="sibTrans" cxnId="{52610959-F5BD-4180-817E-215233074347}">
      <dgm:prSet/>
      <dgm:spPr/>
      <dgm:t>
        <a:bodyPr/>
        <a:lstStyle/>
        <a:p>
          <a:endParaRPr lang="en-US"/>
        </a:p>
      </dgm:t>
    </dgm:pt>
    <dgm:pt modelId="{60BBB0D8-324A-4FB2-94C6-8E6424E136B1}">
      <dgm:prSet/>
      <dgm:spPr/>
      <dgm:t>
        <a:bodyPr/>
        <a:lstStyle/>
        <a:p>
          <a:r>
            <a:rPr lang="en-US"/>
            <a:t>Helps assure that the organization remains relevant and responsive to member needs</a:t>
          </a:r>
        </a:p>
      </dgm:t>
    </dgm:pt>
    <dgm:pt modelId="{E40CA06A-27AD-4165-A283-7C5F0F8C0A25}" type="parTrans" cxnId="{95D7B0C1-C2FE-4636-A605-F95D6E08DEBA}">
      <dgm:prSet/>
      <dgm:spPr/>
      <dgm:t>
        <a:bodyPr/>
        <a:lstStyle/>
        <a:p>
          <a:endParaRPr lang="en-US"/>
        </a:p>
      </dgm:t>
    </dgm:pt>
    <dgm:pt modelId="{1D064C5A-978C-4E68-9ADC-A5A238C11A8F}" type="sibTrans" cxnId="{95D7B0C1-C2FE-4636-A605-F95D6E08DEBA}">
      <dgm:prSet/>
      <dgm:spPr/>
      <dgm:t>
        <a:bodyPr/>
        <a:lstStyle/>
        <a:p>
          <a:endParaRPr lang="en-US"/>
        </a:p>
      </dgm:t>
    </dgm:pt>
    <dgm:pt modelId="{3DCD82C5-4C0C-462E-916F-793547F30362}">
      <dgm:prSet/>
      <dgm:spPr/>
      <dgm:t>
        <a:bodyPr/>
        <a:lstStyle/>
        <a:p>
          <a:r>
            <a:rPr lang="en-US"/>
            <a:t>Provides a basis for monitoring progress, and for assessing results and impact</a:t>
          </a:r>
        </a:p>
      </dgm:t>
    </dgm:pt>
    <dgm:pt modelId="{71720861-7508-4192-A1B4-2BA4C0517BB2}" type="parTrans" cxnId="{BD9103D1-D6C7-485C-B4B4-34F32AB10739}">
      <dgm:prSet/>
      <dgm:spPr/>
      <dgm:t>
        <a:bodyPr/>
        <a:lstStyle/>
        <a:p>
          <a:endParaRPr lang="en-US"/>
        </a:p>
      </dgm:t>
    </dgm:pt>
    <dgm:pt modelId="{A8F025E9-6DBB-4A31-9F32-C31A0C5967F2}" type="sibTrans" cxnId="{BD9103D1-D6C7-485C-B4B4-34F32AB10739}">
      <dgm:prSet/>
      <dgm:spPr/>
      <dgm:t>
        <a:bodyPr/>
        <a:lstStyle/>
        <a:p>
          <a:endParaRPr lang="en-US"/>
        </a:p>
      </dgm:t>
    </dgm:pt>
    <dgm:pt modelId="{2B4C0CC5-3E91-48C7-BDF6-AE5C97C228CC}">
      <dgm:prSet/>
      <dgm:spPr/>
      <dgm:t>
        <a:bodyPr/>
        <a:lstStyle/>
        <a:p>
          <a:r>
            <a:rPr lang="en-US"/>
            <a:t>Enables the Board to set policies and goals to guide and focus the organization</a:t>
          </a:r>
        </a:p>
      </dgm:t>
    </dgm:pt>
    <dgm:pt modelId="{C723C28D-5F90-4424-9E05-97B9CE55DCF8}" type="parTrans" cxnId="{61715734-9C57-4743-ABDE-A5FE510E96B6}">
      <dgm:prSet/>
      <dgm:spPr/>
      <dgm:t>
        <a:bodyPr/>
        <a:lstStyle/>
        <a:p>
          <a:endParaRPr lang="en-US"/>
        </a:p>
      </dgm:t>
    </dgm:pt>
    <dgm:pt modelId="{FC095C5C-2165-40AC-97F3-43898017B12B}" type="sibTrans" cxnId="{61715734-9C57-4743-ABDE-A5FE510E96B6}">
      <dgm:prSet/>
      <dgm:spPr/>
      <dgm:t>
        <a:bodyPr/>
        <a:lstStyle/>
        <a:p>
          <a:endParaRPr lang="en-US"/>
        </a:p>
      </dgm:t>
    </dgm:pt>
    <dgm:pt modelId="{BA7CABB7-5977-499A-A09B-5B44278D5723}">
      <dgm:prSet/>
      <dgm:spPr/>
      <dgm:t>
        <a:bodyPr/>
        <a:lstStyle/>
        <a:p>
          <a:r>
            <a:rPr lang="en-US" dirty="0"/>
            <a:t>Requires an organized, serious effort that takes time and energy</a:t>
          </a:r>
        </a:p>
      </dgm:t>
    </dgm:pt>
    <dgm:pt modelId="{B6A7FD8E-727A-4D81-98F6-13B025C7699C}" type="parTrans" cxnId="{906DA768-D5E8-469A-9BAF-9E6A412B8DA6}">
      <dgm:prSet/>
      <dgm:spPr/>
      <dgm:t>
        <a:bodyPr/>
        <a:lstStyle/>
        <a:p>
          <a:endParaRPr lang="en-US"/>
        </a:p>
      </dgm:t>
    </dgm:pt>
    <dgm:pt modelId="{8843A8BB-5525-46D1-A8D1-3F4EFEC26720}" type="sibTrans" cxnId="{906DA768-D5E8-469A-9BAF-9E6A412B8DA6}">
      <dgm:prSet/>
      <dgm:spPr/>
      <dgm:t>
        <a:bodyPr/>
        <a:lstStyle/>
        <a:p>
          <a:endParaRPr lang="en-US"/>
        </a:p>
      </dgm:t>
    </dgm:pt>
    <dgm:pt modelId="{138A3971-0E91-456D-912C-3C305B3DFDBB}" type="pres">
      <dgm:prSet presAssocID="{7B439C37-4897-434E-B77A-3BD35F505EEC}" presName="Name0" presStyleCnt="0">
        <dgm:presLayoutVars>
          <dgm:chMax val="7"/>
          <dgm:chPref val="7"/>
          <dgm:dir/>
        </dgm:presLayoutVars>
      </dgm:prSet>
      <dgm:spPr/>
    </dgm:pt>
    <dgm:pt modelId="{F9D4A18C-37AB-4529-BE74-C539475381E9}" type="pres">
      <dgm:prSet presAssocID="{7B439C37-4897-434E-B77A-3BD35F505EEC}" presName="Name1" presStyleCnt="0"/>
      <dgm:spPr/>
    </dgm:pt>
    <dgm:pt modelId="{EC8D3ACE-43E3-42A9-A224-683B2E1B1E12}" type="pres">
      <dgm:prSet presAssocID="{7B439C37-4897-434E-B77A-3BD35F505EEC}" presName="cycle" presStyleCnt="0"/>
      <dgm:spPr/>
    </dgm:pt>
    <dgm:pt modelId="{C120622F-D91F-4363-BCBC-7B71E8725A1F}" type="pres">
      <dgm:prSet presAssocID="{7B439C37-4897-434E-B77A-3BD35F505EEC}" presName="srcNode" presStyleLbl="node1" presStyleIdx="0" presStyleCnt="5"/>
      <dgm:spPr/>
    </dgm:pt>
    <dgm:pt modelId="{A158758C-E47D-4B85-B899-8BBE6BBB528E}" type="pres">
      <dgm:prSet presAssocID="{7B439C37-4897-434E-B77A-3BD35F505EEC}" presName="conn" presStyleLbl="parChTrans1D2" presStyleIdx="0" presStyleCnt="1"/>
      <dgm:spPr/>
    </dgm:pt>
    <dgm:pt modelId="{138BC07A-17C4-42B6-B356-90DF603639DC}" type="pres">
      <dgm:prSet presAssocID="{7B439C37-4897-434E-B77A-3BD35F505EEC}" presName="extraNode" presStyleLbl="node1" presStyleIdx="0" presStyleCnt="5"/>
      <dgm:spPr/>
    </dgm:pt>
    <dgm:pt modelId="{84D37A3D-4770-4D97-813D-9EE94B2B56EA}" type="pres">
      <dgm:prSet presAssocID="{7B439C37-4897-434E-B77A-3BD35F505EEC}" presName="dstNode" presStyleLbl="node1" presStyleIdx="0" presStyleCnt="5"/>
      <dgm:spPr/>
    </dgm:pt>
    <dgm:pt modelId="{F5BCA056-E39F-4F30-8B33-63B8C2B2A283}" type="pres">
      <dgm:prSet presAssocID="{EE7E4913-767D-408C-83CF-82171C03FE2F}" presName="text_1" presStyleLbl="node1" presStyleIdx="0" presStyleCnt="5">
        <dgm:presLayoutVars>
          <dgm:bulletEnabled val="1"/>
        </dgm:presLayoutVars>
      </dgm:prSet>
      <dgm:spPr/>
    </dgm:pt>
    <dgm:pt modelId="{C9251C40-7A44-49F1-8984-6EE91DB6B4D2}" type="pres">
      <dgm:prSet presAssocID="{EE7E4913-767D-408C-83CF-82171C03FE2F}" presName="accent_1" presStyleCnt="0"/>
      <dgm:spPr/>
    </dgm:pt>
    <dgm:pt modelId="{668546E1-0AA3-467C-B5D0-CF695CA702ED}" type="pres">
      <dgm:prSet presAssocID="{EE7E4913-767D-408C-83CF-82171C03FE2F}" presName="accentRepeatNode" presStyleLbl="solidFgAcc1" presStyleIdx="0" presStyleCnt="5"/>
      <dgm:spPr/>
    </dgm:pt>
    <dgm:pt modelId="{D0B6141D-E9A4-4B91-A8BC-C54A3856ED56}" type="pres">
      <dgm:prSet presAssocID="{60BBB0D8-324A-4FB2-94C6-8E6424E136B1}" presName="text_2" presStyleLbl="node1" presStyleIdx="1" presStyleCnt="5">
        <dgm:presLayoutVars>
          <dgm:bulletEnabled val="1"/>
        </dgm:presLayoutVars>
      </dgm:prSet>
      <dgm:spPr/>
    </dgm:pt>
    <dgm:pt modelId="{31108AB3-239D-478A-9345-9CA179F67BCA}" type="pres">
      <dgm:prSet presAssocID="{60BBB0D8-324A-4FB2-94C6-8E6424E136B1}" presName="accent_2" presStyleCnt="0"/>
      <dgm:spPr/>
    </dgm:pt>
    <dgm:pt modelId="{D8A2462D-E840-4870-91E3-45866681013A}" type="pres">
      <dgm:prSet presAssocID="{60BBB0D8-324A-4FB2-94C6-8E6424E136B1}" presName="accentRepeatNode" presStyleLbl="solidFgAcc1" presStyleIdx="1" presStyleCnt="5"/>
      <dgm:spPr/>
    </dgm:pt>
    <dgm:pt modelId="{98F76838-E77D-4A6D-A3CC-4A05BFB909DE}" type="pres">
      <dgm:prSet presAssocID="{3DCD82C5-4C0C-462E-916F-793547F30362}" presName="text_3" presStyleLbl="node1" presStyleIdx="2" presStyleCnt="5">
        <dgm:presLayoutVars>
          <dgm:bulletEnabled val="1"/>
        </dgm:presLayoutVars>
      </dgm:prSet>
      <dgm:spPr/>
    </dgm:pt>
    <dgm:pt modelId="{2F827228-421C-44D2-BB63-C461ACB8F393}" type="pres">
      <dgm:prSet presAssocID="{3DCD82C5-4C0C-462E-916F-793547F30362}" presName="accent_3" presStyleCnt="0"/>
      <dgm:spPr/>
    </dgm:pt>
    <dgm:pt modelId="{C3A57CE5-5645-4D2F-AD67-D06A97957638}" type="pres">
      <dgm:prSet presAssocID="{3DCD82C5-4C0C-462E-916F-793547F30362}" presName="accentRepeatNode" presStyleLbl="solidFgAcc1" presStyleIdx="2" presStyleCnt="5"/>
      <dgm:spPr/>
    </dgm:pt>
    <dgm:pt modelId="{68274A03-3F88-4F32-869C-8516AE0F6746}" type="pres">
      <dgm:prSet presAssocID="{2B4C0CC5-3E91-48C7-BDF6-AE5C97C228CC}" presName="text_4" presStyleLbl="node1" presStyleIdx="3" presStyleCnt="5">
        <dgm:presLayoutVars>
          <dgm:bulletEnabled val="1"/>
        </dgm:presLayoutVars>
      </dgm:prSet>
      <dgm:spPr/>
    </dgm:pt>
    <dgm:pt modelId="{3FF34BFA-8D52-4BE1-B114-0EED11784CFB}" type="pres">
      <dgm:prSet presAssocID="{2B4C0CC5-3E91-48C7-BDF6-AE5C97C228CC}" presName="accent_4" presStyleCnt="0"/>
      <dgm:spPr/>
    </dgm:pt>
    <dgm:pt modelId="{2CA526B8-EDDD-4975-B8C7-3873795174B2}" type="pres">
      <dgm:prSet presAssocID="{2B4C0CC5-3E91-48C7-BDF6-AE5C97C228CC}" presName="accentRepeatNode" presStyleLbl="solidFgAcc1" presStyleIdx="3" presStyleCnt="5"/>
      <dgm:spPr/>
    </dgm:pt>
    <dgm:pt modelId="{EF4A77DF-53EB-4FEB-BB2F-F533C275B37C}" type="pres">
      <dgm:prSet presAssocID="{BA7CABB7-5977-499A-A09B-5B44278D5723}" presName="text_5" presStyleLbl="node1" presStyleIdx="4" presStyleCnt="5">
        <dgm:presLayoutVars>
          <dgm:bulletEnabled val="1"/>
        </dgm:presLayoutVars>
      </dgm:prSet>
      <dgm:spPr/>
    </dgm:pt>
    <dgm:pt modelId="{222E5BAD-46FE-4D73-B39B-43E95E826AA3}" type="pres">
      <dgm:prSet presAssocID="{BA7CABB7-5977-499A-A09B-5B44278D5723}" presName="accent_5" presStyleCnt="0"/>
      <dgm:spPr/>
    </dgm:pt>
    <dgm:pt modelId="{5502FCD4-9503-4CAE-9C3D-4B6F22991EF1}" type="pres">
      <dgm:prSet presAssocID="{BA7CABB7-5977-499A-A09B-5B44278D5723}" presName="accentRepeatNode" presStyleLbl="solidFgAcc1" presStyleIdx="4" presStyleCnt="5"/>
      <dgm:spPr/>
    </dgm:pt>
  </dgm:ptLst>
  <dgm:cxnLst>
    <dgm:cxn modelId="{40062203-09B5-4007-B998-DEBCD067817D}" type="presOf" srcId="{BA7CABB7-5977-499A-A09B-5B44278D5723}" destId="{EF4A77DF-53EB-4FEB-BB2F-F533C275B37C}" srcOrd="0" destOrd="0" presId="urn:microsoft.com/office/officeart/2008/layout/VerticalCurvedList"/>
    <dgm:cxn modelId="{7682590E-A1DC-43D7-8448-AE642B4C451C}" type="presOf" srcId="{CF285105-CA28-4CCE-A20A-B0939385A304}" destId="{A158758C-E47D-4B85-B899-8BBE6BBB528E}" srcOrd="0" destOrd="0" presId="urn:microsoft.com/office/officeart/2008/layout/VerticalCurvedList"/>
    <dgm:cxn modelId="{12E9AE14-F1E2-4925-8BF7-1EA2E8AB1ABE}" type="presOf" srcId="{3DCD82C5-4C0C-462E-916F-793547F30362}" destId="{98F76838-E77D-4A6D-A3CC-4A05BFB909DE}" srcOrd="0" destOrd="0" presId="urn:microsoft.com/office/officeart/2008/layout/VerticalCurvedList"/>
    <dgm:cxn modelId="{D51F5422-D69C-48E5-B586-2218C143F276}" type="presOf" srcId="{60BBB0D8-324A-4FB2-94C6-8E6424E136B1}" destId="{D0B6141D-E9A4-4B91-A8BC-C54A3856ED56}" srcOrd="0" destOrd="0" presId="urn:microsoft.com/office/officeart/2008/layout/VerticalCurvedList"/>
    <dgm:cxn modelId="{61715734-9C57-4743-ABDE-A5FE510E96B6}" srcId="{7B439C37-4897-434E-B77A-3BD35F505EEC}" destId="{2B4C0CC5-3E91-48C7-BDF6-AE5C97C228CC}" srcOrd="3" destOrd="0" parTransId="{C723C28D-5F90-4424-9E05-97B9CE55DCF8}" sibTransId="{FC095C5C-2165-40AC-97F3-43898017B12B}"/>
    <dgm:cxn modelId="{C0B2EF62-6DF3-4666-B567-E094C36E81FD}" type="presOf" srcId="{7B439C37-4897-434E-B77A-3BD35F505EEC}" destId="{138A3971-0E91-456D-912C-3C305B3DFDBB}" srcOrd="0" destOrd="0" presId="urn:microsoft.com/office/officeart/2008/layout/VerticalCurvedList"/>
    <dgm:cxn modelId="{906DA768-D5E8-469A-9BAF-9E6A412B8DA6}" srcId="{7B439C37-4897-434E-B77A-3BD35F505EEC}" destId="{BA7CABB7-5977-499A-A09B-5B44278D5723}" srcOrd="4" destOrd="0" parTransId="{B6A7FD8E-727A-4D81-98F6-13B025C7699C}" sibTransId="{8843A8BB-5525-46D1-A8D1-3F4EFEC26720}"/>
    <dgm:cxn modelId="{52610959-F5BD-4180-817E-215233074347}" srcId="{7B439C37-4897-434E-B77A-3BD35F505EEC}" destId="{EE7E4913-767D-408C-83CF-82171C03FE2F}" srcOrd="0" destOrd="0" parTransId="{18016924-F7BF-40D6-BAEB-74E498A2CD26}" sibTransId="{CF285105-CA28-4CCE-A20A-B0939385A304}"/>
    <dgm:cxn modelId="{76FBF2A3-6F44-4615-B2EB-E14CC99897F3}" type="presOf" srcId="{2B4C0CC5-3E91-48C7-BDF6-AE5C97C228CC}" destId="{68274A03-3F88-4F32-869C-8516AE0F6746}" srcOrd="0" destOrd="0" presId="urn:microsoft.com/office/officeart/2008/layout/VerticalCurvedList"/>
    <dgm:cxn modelId="{95D7B0C1-C2FE-4636-A605-F95D6E08DEBA}" srcId="{7B439C37-4897-434E-B77A-3BD35F505EEC}" destId="{60BBB0D8-324A-4FB2-94C6-8E6424E136B1}" srcOrd="1" destOrd="0" parTransId="{E40CA06A-27AD-4165-A283-7C5F0F8C0A25}" sibTransId="{1D064C5A-978C-4E68-9ADC-A5A238C11A8F}"/>
    <dgm:cxn modelId="{BD9103D1-D6C7-485C-B4B4-34F32AB10739}" srcId="{7B439C37-4897-434E-B77A-3BD35F505EEC}" destId="{3DCD82C5-4C0C-462E-916F-793547F30362}" srcOrd="2" destOrd="0" parTransId="{71720861-7508-4192-A1B4-2BA4C0517BB2}" sibTransId="{A8F025E9-6DBB-4A31-9F32-C31A0C5967F2}"/>
    <dgm:cxn modelId="{B5EE44E5-A4E2-4EFD-A3D9-07B35249194D}" type="presOf" srcId="{EE7E4913-767D-408C-83CF-82171C03FE2F}" destId="{F5BCA056-E39F-4F30-8B33-63B8C2B2A283}" srcOrd="0" destOrd="0" presId="urn:microsoft.com/office/officeart/2008/layout/VerticalCurvedList"/>
    <dgm:cxn modelId="{3688AD9D-A62F-471C-B2BE-288A3ECE5B39}" type="presParOf" srcId="{138A3971-0E91-456D-912C-3C305B3DFDBB}" destId="{F9D4A18C-37AB-4529-BE74-C539475381E9}" srcOrd="0" destOrd="0" presId="urn:microsoft.com/office/officeart/2008/layout/VerticalCurvedList"/>
    <dgm:cxn modelId="{A0F2CD2C-DEFC-4868-98A3-52B01B571CCC}" type="presParOf" srcId="{F9D4A18C-37AB-4529-BE74-C539475381E9}" destId="{EC8D3ACE-43E3-42A9-A224-683B2E1B1E12}" srcOrd="0" destOrd="0" presId="urn:microsoft.com/office/officeart/2008/layout/VerticalCurvedList"/>
    <dgm:cxn modelId="{A5EB4141-84DB-4F04-8252-47A609B778CE}" type="presParOf" srcId="{EC8D3ACE-43E3-42A9-A224-683B2E1B1E12}" destId="{C120622F-D91F-4363-BCBC-7B71E8725A1F}" srcOrd="0" destOrd="0" presId="urn:microsoft.com/office/officeart/2008/layout/VerticalCurvedList"/>
    <dgm:cxn modelId="{E73EB0B2-8AEB-4A45-A092-76137C9C5383}" type="presParOf" srcId="{EC8D3ACE-43E3-42A9-A224-683B2E1B1E12}" destId="{A158758C-E47D-4B85-B899-8BBE6BBB528E}" srcOrd="1" destOrd="0" presId="urn:microsoft.com/office/officeart/2008/layout/VerticalCurvedList"/>
    <dgm:cxn modelId="{0A66FDD0-7B28-4A9D-BD9B-1539E0109DA9}" type="presParOf" srcId="{EC8D3ACE-43E3-42A9-A224-683B2E1B1E12}" destId="{138BC07A-17C4-42B6-B356-90DF603639DC}" srcOrd="2" destOrd="0" presId="urn:microsoft.com/office/officeart/2008/layout/VerticalCurvedList"/>
    <dgm:cxn modelId="{F2CEFC1C-04C1-4BA6-811D-B6E454BEACCE}" type="presParOf" srcId="{EC8D3ACE-43E3-42A9-A224-683B2E1B1E12}" destId="{84D37A3D-4770-4D97-813D-9EE94B2B56EA}" srcOrd="3" destOrd="0" presId="urn:microsoft.com/office/officeart/2008/layout/VerticalCurvedList"/>
    <dgm:cxn modelId="{091798B7-0747-474A-9C1C-FEAA1218D7E9}" type="presParOf" srcId="{F9D4A18C-37AB-4529-BE74-C539475381E9}" destId="{F5BCA056-E39F-4F30-8B33-63B8C2B2A283}" srcOrd="1" destOrd="0" presId="urn:microsoft.com/office/officeart/2008/layout/VerticalCurvedList"/>
    <dgm:cxn modelId="{277B13A6-ECC8-437D-9866-10720F05CDA7}" type="presParOf" srcId="{F9D4A18C-37AB-4529-BE74-C539475381E9}" destId="{C9251C40-7A44-49F1-8984-6EE91DB6B4D2}" srcOrd="2" destOrd="0" presId="urn:microsoft.com/office/officeart/2008/layout/VerticalCurvedList"/>
    <dgm:cxn modelId="{84954979-D396-40CC-9A40-EF1BB7AD3442}" type="presParOf" srcId="{C9251C40-7A44-49F1-8984-6EE91DB6B4D2}" destId="{668546E1-0AA3-467C-B5D0-CF695CA702ED}" srcOrd="0" destOrd="0" presId="urn:microsoft.com/office/officeart/2008/layout/VerticalCurvedList"/>
    <dgm:cxn modelId="{1D67487A-B7FC-4EBC-B16D-4D736CBA309B}" type="presParOf" srcId="{F9D4A18C-37AB-4529-BE74-C539475381E9}" destId="{D0B6141D-E9A4-4B91-A8BC-C54A3856ED56}" srcOrd="3" destOrd="0" presId="urn:microsoft.com/office/officeart/2008/layout/VerticalCurvedList"/>
    <dgm:cxn modelId="{E39CF951-A5FC-4C7F-A335-353DA7558CD8}" type="presParOf" srcId="{F9D4A18C-37AB-4529-BE74-C539475381E9}" destId="{31108AB3-239D-478A-9345-9CA179F67BCA}" srcOrd="4" destOrd="0" presId="urn:microsoft.com/office/officeart/2008/layout/VerticalCurvedList"/>
    <dgm:cxn modelId="{EC801B87-99E8-4044-8F27-9A8E83762CFC}" type="presParOf" srcId="{31108AB3-239D-478A-9345-9CA179F67BCA}" destId="{D8A2462D-E840-4870-91E3-45866681013A}" srcOrd="0" destOrd="0" presId="urn:microsoft.com/office/officeart/2008/layout/VerticalCurvedList"/>
    <dgm:cxn modelId="{3D082B86-E93D-4B8A-B518-529DA9D47F88}" type="presParOf" srcId="{F9D4A18C-37AB-4529-BE74-C539475381E9}" destId="{98F76838-E77D-4A6D-A3CC-4A05BFB909DE}" srcOrd="5" destOrd="0" presId="urn:microsoft.com/office/officeart/2008/layout/VerticalCurvedList"/>
    <dgm:cxn modelId="{B224CD0C-A51B-455D-A8A5-5D3CE5493748}" type="presParOf" srcId="{F9D4A18C-37AB-4529-BE74-C539475381E9}" destId="{2F827228-421C-44D2-BB63-C461ACB8F393}" srcOrd="6" destOrd="0" presId="urn:microsoft.com/office/officeart/2008/layout/VerticalCurvedList"/>
    <dgm:cxn modelId="{F9F5E34E-63FB-4DE5-8846-796F4912D1CA}" type="presParOf" srcId="{2F827228-421C-44D2-BB63-C461ACB8F393}" destId="{C3A57CE5-5645-4D2F-AD67-D06A97957638}" srcOrd="0" destOrd="0" presId="urn:microsoft.com/office/officeart/2008/layout/VerticalCurvedList"/>
    <dgm:cxn modelId="{9182846A-1115-4031-B8FC-7F3176CABA95}" type="presParOf" srcId="{F9D4A18C-37AB-4529-BE74-C539475381E9}" destId="{68274A03-3F88-4F32-869C-8516AE0F6746}" srcOrd="7" destOrd="0" presId="urn:microsoft.com/office/officeart/2008/layout/VerticalCurvedList"/>
    <dgm:cxn modelId="{48FD9A99-5216-4619-B1CC-2683AD634BA5}" type="presParOf" srcId="{F9D4A18C-37AB-4529-BE74-C539475381E9}" destId="{3FF34BFA-8D52-4BE1-B114-0EED11784CFB}" srcOrd="8" destOrd="0" presId="urn:microsoft.com/office/officeart/2008/layout/VerticalCurvedList"/>
    <dgm:cxn modelId="{27932030-4E85-4DF3-8E9C-7F5FBDFA87FC}" type="presParOf" srcId="{3FF34BFA-8D52-4BE1-B114-0EED11784CFB}" destId="{2CA526B8-EDDD-4975-B8C7-3873795174B2}" srcOrd="0" destOrd="0" presId="urn:microsoft.com/office/officeart/2008/layout/VerticalCurvedList"/>
    <dgm:cxn modelId="{CC0FC95D-7D8D-46D6-AC4A-84140B466745}" type="presParOf" srcId="{F9D4A18C-37AB-4529-BE74-C539475381E9}" destId="{EF4A77DF-53EB-4FEB-BB2F-F533C275B37C}" srcOrd="9" destOrd="0" presId="urn:microsoft.com/office/officeart/2008/layout/VerticalCurvedList"/>
    <dgm:cxn modelId="{2EB0F422-0BA8-4D2B-AF54-D09B43A0344B}" type="presParOf" srcId="{F9D4A18C-37AB-4529-BE74-C539475381E9}" destId="{222E5BAD-46FE-4D73-B39B-43E95E826AA3}" srcOrd="10" destOrd="0" presId="urn:microsoft.com/office/officeart/2008/layout/VerticalCurvedList"/>
    <dgm:cxn modelId="{FC564087-0228-41FD-95BF-20FBDFF4CBB9}" type="presParOf" srcId="{222E5BAD-46FE-4D73-B39B-43E95E826AA3}" destId="{5502FCD4-9503-4CAE-9C3D-4B6F22991EF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FE44-AFE4-4932-A7C6-E94120C2A542}"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en-US"/>
        </a:p>
      </dgm:t>
    </dgm:pt>
    <dgm:pt modelId="{6C482AFD-3416-4850-88D1-24F06A38AED4}">
      <dgm:prSet/>
      <dgm:spPr/>
      <dgm:t>
        <a:bodyPr/>
        <a:lstStyle/>
        <a:p>
          <a:endParaRPr lang="en-US" dirty="0"/>
        </a:p>
      </dgm:t>
    </dgm:pt>
    <dgm:pt modelId="{10B5DB2E-875F-4556-AEC2-57A814ECDFDE}" type="parTrans" cxnId="{C4787DB6-AFDF-4EEE-A2A0-F3DA36AAF07B}">
      <dgm:prSet/>
      <dgm:spPr/>
      <dgm:t>
        <a:bodyPr/>
        <a:lstStyle/>
        <a:p>
          <a:endParaRPr lang="en-US"/>
        </a:p>
      </dgm:t>
    </dgm:pt>
    <dgm:pt modelId="{B22B47C2-6E31-4578-896D-6E49FCB44C44}" type="sibTrans" cxnId="{C4787DB6-AFDF-4EEE-A2A0-F3DA36AAF07B}">
      <dgm:prSet/>
      <dgm:spPr/>
      <dgm:t>
        <a:bodyPr/>
        <a:lstStyle/>
        <a:p>
          <a:endParaRPr lang="en-US"/>
        </a:p>
      </dgm:t>
    </dgm:pt>
    <dgm:pt modelId="{6FF4B781-CDCB-4659-97D2-24BB98A2697F}">
      <dgm:prSet/>
      <dgm:spPr/>
      <dgm:t>
        <a:bodyPr/>
        <a:lstStyle/>
        <a:p>
          <a:endParaRPr lang="en-US" dirty="0"/>
        </a:p>
      </dgm:t>
    </dgm:pt>
    <dgm:pt modelId="{BDAF4C62-CD9B-4E28-84BF-CE8B152E5C2B}" type="parTrans" cxnId="{6F3623B1-4184-4817-9311-93646864F079}">
      <dgm:prSet/>
      <dgm:spPr/>
      <dgm:t>
        <a:bodyPr/>
        <a:lstStyle/>
        <a:p>
          <a:endParaRPr lang="en-US"/>
        </a:p>
      </dgm:t>
    </dgm:pt>
    <dgm:pt modelId="{FBD24418-EF8F-4E0C-9A73-25180750B34B}" type="sibTrans" cxnId="{6F3623B1-4184-4817-9311-93646864F079}">
      <dgm:prSet/>
      <dgm:spPr/>
      <dgm:t>
        <a:bodyPr/>
        <a:lstStyle/>
        <a:p>
          <a:endParaRPr lang="en-US"/>
        </a:p>
      </dgm:t>
    </dgm:pt>
    <dgm:pt modelId="{555CA005-725D-44BB-8A5D-269207D563B2}">
      <dgm:prSet/>
      <dgm:spPr/>
      <dgm:t>
        <a:bodyPr/>
        <a:lstStyle/>
        <a:p>
          <a:endParaRPr lang="en-US" dirty="0"/>
        </a:p>
      </dgm:t>
    </dgm:pt>
    <dgm:pt modelId="{75F63A6E-5D14-4285-A559-4CCDDEC6C262}" type="parTrans" cxnId="{85F99CE1-B75E-4F7A-A5FC-93540D2E0941}">
      <dgm:prSet/>
      <dgm:spPr/>
      <dgm:t>
        <a:bodyPr/>
        <a:lstStyle/>
        <a:p>
          <a:endParaRPr lang="en-US"/>
        </a:p>
      </dgm:t>
    </dgm:pt>
    <dgm:pt modelId="{BED9B3F3-2929-4F0B-BADD-3A08F8B40ADE}" type="sibTrans" cxnId="{85F99CE1-B75E-4F7A-A5FC-93540D2E0941}">
      <dgm:prSet/>
      <dgm:spPr/>
      <dgm:t>
        <a:bodyPr/>
        <a:lstStyle/>
        <a:p>
          <a:endParaRPr lang="en-US"/>
        </a:p>
      </dgm:t>
    </dgm:pt>
    <dgm:pt modelId="{67E50492-1A84-4ED1-8B7B-B986FB4EF1DB}">
      <dgm:prSet/>
      <dgm:spPr/>
      <dgm:t>
        <a:bodyPr/>
        <a:lstStyle/>
        <a:p>
          <a:endParaRPr lang="en-US" dirty="0"/>
        </a:p>
      </dgm:t>
    </dgm:pt>
    <dgm:pt modelId="{1ADA66F8-6F8F-4E3D-AC2F-5B9BD0327822}" type="parTrans" cxnId="{C04CB0CE-B6DF-4AEF-BECB-2A2CC106AF8E}">
      <dgm:prSet/>
      <dgm:spPr/>
      <dgm:t>
        <a:bodyPr/>
        <a:lstStyle/>
        <a:p>
          <a:endParaRPr lang="en-US"/>
        </a:p>
      </dgm:t>
    </dgm:pt>
    <dgm:pt modelId="{7F45D129-8021-45E0-B616-CEF0B0890EDF}" type="sibTrans" cxnId="{C04CB0CE-B6DF-4AEF-BECB-2A2CC106AF8E}">
      <dgm:prSet/>
      <dgm:spPr/>
      <dgm:t>
        <a:bodyPr/>
        <a:lstStyle/>
        <a:p>
          <a:endParaRPr lang="en-US"/>
        </a:p>
      </dgm:t>
    </dgm:pt>
    <dgm:pt modelId="{CEC302A3-C225-4202-9D99-A2119409FCEA}">
      <dgm:prSet/>
      <dgm:spPr/>
      <dgm:t>
        <a:bodyPr/>
        <a:lstStyle/>
        <a:p>
          <a:endParaRPr lang="en-US" dirty="0"/>
        </a:p>
      </dgm:t>
    </dgm:pt>
    <dgm:pt modelId="{3B5A0E1E-1F19-45AC-A13A-9C6BEADC9357}" type="parTrans" cxnId="{EA90C410-FB37-4340-9B1C-2F0EB22511DD}">
      <dgm:prSet/>
      <dgm:spPr/>
      <dgm:t>
        <a:bodyPr/>
        <a:lstStyle/>
        <a:p>
          <a:endParaRPr lang="en-US"/>
        </a:p>
      </dgm:t>
    </dgm:pt>
    <dgm:pt modelId="{FC1C2DB1-9B13-442B-AA7E-4D6EEAA772A7}" type="sibTrans" cxnId="{EA90C410-FB37-4340-9B1C-2F0EB22511DD}">
      <dgm:prSet/>
      <dgm:spPr/>
      <dgm:t>
        <a:bodyPr/>
        <a:lstStyle/>
        <a:p>
          <a:endParaRPr lang="en-US"/>
        </a:p>
      </dgm:t>
    </dgm:pt>
    <dgm:pt modelId="{76310ABC-AD55-4AF8-9510-D90729E38646}">
      <dgm:prSet/>
      <dgm:spPr/>
      <dgm:t>
        <a:bodyPr/>
        <a:lstStyle/>
        <a:p>
          <a:endParaRPr lang="en-US" dirty="0"/>
        </a:p>
      </dgm:t>
    </dgm:pt>
    <dgm:pt modelId="{58273EBD-7BDE-4D54-BCFF-9F68D5BDD760}" type="parTrans" cxnId="{ABC362BE-5C17-4241-A293-8EBC57D17522}">
      <dgm:prSet/>
      <dgm:spPr/>
      <dgm:t>
        <a:bodyPr/>
        <a:lstStyle/>
        <a:p>
          <a:endParaRPr lang="en-US"/>
        </a:p>
      </dgm:t>
    </dgm:pt>
    <dgm:pt modelId="{CC99AFA1-D221-489D-9454-716422194CA8}" type="sibTrans" cxnId="{ABC362BE-5C17-4241-A293-8EBC57D17522}">
      <dgm:prSet/>
      <dgm:spPr/>
      <dgm:t>
        <a:bodyPr/>
        <a:lstStyle/>
        <a:p>
          <a:endParaRPr lang="en-US"/>
        </a:p>
      </dgm:t>
    </dgm:pt>
    <dgm:pt modelId="{9575919A-87D2-446E-8F6D-B1A7F3E8228B}" type="pres">
      <dgm:prSet presAssocID="{97CCFE44-AFE4-4932-A7C6-E94120C2A542}" presName="Name0" presStyleCnt="0">
        <dgm:presLayoutVars>
          <dgm:dir/>
          <dgm:animLvl val="lvl"/>
          <dgm:resizeHandles val="exact"/>
        </dgm:presLayoutVars>
      </dgm:prSet>
      <dgm:spPr/>
    </dgm:pt>
    <dgm:pt modelId="{DD4F7F21-5C54-4188-B71B-3D6A66979C77}" type="pres">
      <dgm:prSet presAssocID="{6C482AFD-3416-4850-88D1-24F06A38AED4}" presName="linNode" presStyleCnt="0"/>
      <dgm:spPr/>
    </dgm:pt>
    <dgm:pt modelId="{136F631A-F8CC-451C-82E8-B19FE238E849}" type="pres">
      <dgm:prSet presAssocID="{6C482AFD-3416-4850-88D1-24F06A38AED4}" presName="parentText" presStyleLbl="node1" presStyleIdx="0" presStyleCnt="3">
        <dgm:presLayoutVars>
          <dgm:chMax val="1"/>
          <dgm:bulletEnabled val="1"/>
        </dgm:presLayoutVars>
      </dgm:prSet>
      <dgm:spPr/>
    </dgm:pt>
    <dgm:pt modelId="{352055F3-BCC7-45F1-8B20-4C83370BB1CC}" type="pres">
      <dgm:prSet presAssocID="{6C482AFD-3416-4850-88D1-24F06A38AED4}" presName="descendantText" presStyleLbl="alignAccFollowNode1" presStyleIdx="0" presStyleCnt="3">
        <dgm:presLayoutVars>
          <dgm:bulletEnabled val="1"/>
        </dgm:presLayoutVars>
      </dgm:prSet>
      <dgm:spPr/>
    </dgm:pt>
    <dgm:pt modelId="{106921BE-3039-49E8-A724-55EC4CDCF36D}" type="pres">
      <dgm:prSet presAssocID="{B22B47C2-6E31-4578-896D-6E49FCB44C44}" presName="sp" presStyleCnt="0"/>
      <dgm:spPr/>
    </dgm:pt>
    <dgm:pt modelId="{7A23F822-0461-4B40-88C3-A594A64568C4}" type="pres">
      <dgm:prSet presAssocID="{555CA005-725D-44BB-8A5D-269207D563B2}" presName="linNode" presStyleCnt="0"/>
      <dgm:spPr/>
    </dgm:pt>
    <dgm:pt modelId="{EE589798-F180-4C4D-A67A-5B4660918C6F}" type="pres">
      <dgm:prSet presAssocID="{555CA005-725D-44BB-8A5D-269207D563B2}" presName="parentText" presStyleLbl="node1" presStyleIdx="1" presStyleCnt="3">
        <dgm:presLayoutVars>
          <dgm:chMax val="1"/>
          <dgm:bulletEnabled val="1"/>
        </dgm:presLayoutVars>
      </dgm:prSet>
      <dgm:spPr/>
    </dgm:pt>
    <dgm:pt modelId="{B9AE7AAE-E32E-427F-BAB7-D55DCF44D8F3}" type="pres">
      <dgm:prSet presAssocID="{555CA005-725D-44BB-8A5D-269207D563B2}" presName="descendantText" presStyleLbl="alignAccFollowNode1" presStyleIdx="1" presStyleCnt="3">
        <dgm:presLayoutVars>
          <dgm:bulletEnabled val="1"/>
        </dgm:presLayoutVars>
      </dgm:prSet>
      <dgm:spPr/>
    </dgm:pt>
    <dgm:pt modelId="{AEC8FD5D-C84D-4279-B422-E523AEDAF061}" type="pres">
      <dgm:prSet presAssocID="{BED9B3F3-2929-4F0B-BADD-3A08F8B40ADE}" presName="sp" presStyleCnt="0"/>
      <dgm:spPr/>
    </dgm:pt>
    <dgm:pt modelId="{ABAFCDC1-C306-4AA8-882A-9282FE087D82}" type="pres">
      <dgm:prSet presAssocID="{CEC302A3-C225-4202-9D99-A2119409FCEA}" presName="linNode" presStyleCnt="0"/>
      <dgm:spPr/>
    </dgm:pt>
    <dgm:pt modelId="{E9C1F147-B584-400A-B343-78BBE0D948A4}" type="pres">
      <dgm:prSet presAssocID="{CEC302A3-C225-4202-9D99-A2119409FCEA}" presName="parentText" presStyleLbl="node1" presStyleIdx="2" presStyleCnt="3">
        <dgm:presLayoutVars>
          <dgm:chMax val="1"/>
          <dgm:bulletEnabled val="1"/>
        </dgm:presLayoutVars>
      </dgm:prSet>
      <dgm:spPr/>
    </dgm:pt>
    <dgm:pt modelId="{5229CF2D-4A0A-456B-A8BC-3529F4BC248E}" type="pres">
      <dgm:prSet presAssocID="{CEC302A3-C225-4202-9D99-A2119409FCEA}" presName="descendantText" presStyleLbl="alignAccFollowNode1" presStyleIdx="2" presStyleCnt="3">
        <dgm:presLayoutVars>
          <dgm:bulletEnabled val="1"/>
        </dgm:presLayoutVars>
      </dgm:prSet>
      <dgm:spPr/>
    </dgm:pt>
  </dgm:ptLst>
  <dgm:cxnLst>
    <dgm:cxn modelId="{935FA307-246A-4D0B-BDFC-2D336B1CA96E}" type="presOf" srcId="{6FF4B781-CDCB-4659-97D2-24BB98A2697F}" destId="{352055F3-BCC7-45F1-8B20-4C83370BB1CC}" srcOrd="0" destOrd="0" presId="urn:microsoft.com/office/officeart/2005/8/layout/vList5"/>
    <dgm:cxn modelId="{EA90C410-FB37-4340-9B1C-2F0EB22511DD}" srcId="{97CCFE44-AFE4-4932-A7C6-E94120C2A542}" destId="{CEC302A3-C225-4202-9D99-A2119409FCEA}" srcOrd="2" destOrd="0" parTransId="{3B5A0E1E-1F19-45AC-A13A-9C6BEADC9357}" sibTransId="{FC1C2DB1-9B13-442B-AA7E-4D6EEAA772A7}"/>
    <dgm:cxn modelId="{CA81BE3D-0F6D-45C3-A748-B13697E74AA5}" type="presOf" srcId="{97CCFE44-AFE4-4932-A7C6-E94120C2A542}" destId="{9575919A-87D2-446E-8F6D-B1A7F3E8228B}" srcOrd="0" destOrd="0" presId="urn:microsoft.com/office/officeart/2005/8/layout/vList5"/>
    <dgm:cxn modelId="{50E94E6D-8DDC-4865-8C57-07B06AA24C9C}" type="presOf" srcId="{76310ABC-AD55-4AF8-9510-D90729E38646}" destId="{5229CF2D-4A0A-456B-A8BC-3529F4BC248E}" srcOrd="0" destOrd="0" presId="urn:microsoft.com/office/officeart/2005/8/layout/vList5"/>
    <dgm:cxn modelId="{33D4216F-8FFB-4A68-A5F6-FF3CC0BF1F4C}" type="presOf" srcId="{555CA005-725D-44BB-8A5D-269207D563B2}" destId="{EE589798-F180-4C4D-A67A-5B4660918C6F}" srcOrd="0" destOrd="0" presId="urn:microsoft.com/office/officeart/2005/8/layout/vList5"/>
    <dgm:cxn modelId="{F9B0EA72-B610-4605-AA15-E56F5003E13C}" type="presOf" srcId="{6C482AFD-3416-4850-88D1-24F06A38AED4}" destId="{136F631A-F8CC-451C-82E8-B19FE238E849}" srcOrd="0" destOrd="0" presId="urn:microsoft.com/office/officeart/2005/8/layout/vList5"/>
    <dgm:cxn modelId="{9D5F63A8-FE67-4810-8CEC-AADF0F8B5C9E}" type="presOf" srcId="{67E50492-1A84-4ED1-8B7B-B986FB4EF1DB}" destId="{B9AE7AAE-E32E-427F-BAB7-D55DCF44D8F3}" srcOrd="0" destOrd="0" presId="urn:microsoft.com/office/officeart/2005/8/layout/vList5"/>
    <dgm:cxn modelId="{6F3623B1-4184-4817-9311-93646864F079}" srcId="{6C482AFD-3416-4850-88D1-24F06A38AED4}" destId="{6FF4B781-CDCB-4659-97D2-24BB98A2697F}" srcOrd="0" destOrd="0" parTransId="{BDAF4C62-CD9B-4E28-84BF-CE8B152E5C2B}" sibTransId="{FBD24418-EF8F-4E0C-9A73-25180750B34B}"/>
    <dgm:cxn modelId="{C4787DB6-AFDF-4EEE-A2A0-F3DA36AAF07B}" srcId="{97CCFE44-AFE4-4932-A7C6-E94120C2A542}" destId="{6C482AFD-3416-4850-88D1-24F06A38AED4}" srcOrd="0" destOrd="0" parTransId="{10B5DB2E-875F-4556-AEC2-57A814ECDFDE}" sibTransId="{B22B47C2-6E31-4578-896D-6E49FCB44C44}"/>
    <dgm:cxn modelId="{ABC362BE-5C17-4241-A293-8EBC57D17522}" srcId="{CEC302A3-C225-4202-9D99-A2119409FCEA}" destId="{76310ABC-AD55-4AF8-9510-D90729E38646}" srcOrd="0" destOrd="0" parTransId="{58273EBD-7BDE-4D54-BCFF-9F68D5BDD760}" sibTransId="{CC99AFA1-D221-489D-9454-716422194CA8}"/>
    <dgm:cxn modelId="{C04CB0CE-B6DF-4AEF-BECB-2A2CC106AF8E}" srcId="{555CA005-725D-44BB-8A5D-269207D563B2}" destId="{67E50492-1A84-4ED1-8B7B-B986FB4EF1DB}" srcOrd="0" destOrd="0" parTransId="{1ADA66F8-6F8F-4E3D-AC2F-5B9BD0327822}" sibTransId="{7F45D129-8021-45E0-B616-CEF0B0890EDF}"/>
    <dgm:cxn modelId="{90E1BCD6-20E2-4772-89ED-3949F7DC4DAC}" type="presOf" srcId="{CEC302A3-C225-4202-9D99-A2119409FCEA}" destId="{E9C1F147-B584-400A-B343-78BBE0D948A4}" srcOrd="0" destOrd="0" presId="urn:microsoft.com/office/officeart/2005/8/layout/vList5"/>
    <dgm:cxn modelId="{85F99CE1-B75E-4F7A-A5FC-93540D2E0941}" srcId="{97CCFE44-AFE4-4932-A7C6-E94120C2A542}" destId="{555CA005-725D-44BB-8A5D-269207D563B2}" srcOrd="1" destOrd="0" parTransId="{75F63A6E-5D14-4285-A559-4CCDDEC6C262}" sibTransId="{BED9B3F3-2929-4F0B-BADD-3A08F8B40ADE}"/>
    <dgm:cxn modelId="{6037DB07-EB88-4FFB-BFA7-CBB9C7E2DB5B}" type="presParOf" srcId="{9575919A-87D2-446E-8F6D-B1A7F3E8228B}" destId="{DD4F7F21-5C54-4188-B71B-3D6A66979C77}" srcOrd="0" destOrd="0" presId="urn:microsoft.com/office/officeart/2005/8/layout/vList5"/>
    <dgm:cxn modelId="{B9DC4C47-68C6-45AF-A480-578D94BAE10B}" type="presParOf" srcId="{DD4F7F21-5C54-4188-B71B-3D6A66979C77}" destId="{136F631A-F8CC-451C-82E8-B19FE238E849}" srcOrd="0" destOrd="0" presId="urn:microsoft.com/office/officeart/2005/8/layout/vList5"/>
    <dgm:cxn modelId="{12089D72-DA66-459C-8AA4-A28949829C67}" type="presParOf" srcId="{DD4F7F21-5C54-4188-B71B-3D6A66979C77}" destId="{352055F3-BCC7-45F1-8B20-4C83370BB1CC}" srcOrd="1" destOrd="0" presId="urn:microsoft.com/office/officeart/2005/8/layout/vList5"/>
    <dgm:cxn modelId="{1AB7291C-3AC8-49E6-B9D5-5F0CED14E4C0}" type="presParOf" srcId="{9575919A-87D2-446E-8F6D-B1A7F3E8228B}" destId="{106921BE-3039-49E8-A724-55EC4CDCF36D}" srcOrd="1" destOrd="0" presId="urn:microsoft.com/office/officeart/2005/8/layout/vList5"/>
    <dgm:cxn modelId="{344ED3EA-FB17-4B54-A071-4791B4F313F1}" type="presParOf" srcId="{9575919A-87D2-446E-8F6D-B1A7F3E8228B}" destId="{7A23F822-0461-4B40-88C3-A594A64568C4}" srcOrd="2" destOrd="0" presId="urn:microsoft.com/office/officeart/2005/8/layout/vList5"/>
    <dgm:cxn modelId="{9644C8C6-BD90-45CE-B73B-729E14540409}" type="presParOf" srcId="{7A23F822-0461-4B40-88C3-A594A64568C4}" destId="{EE589798-F180-4C4D-A67A-5B4660918C6F}" srcOrd="0" destOrd="0" presId="urn:microsoft.com/office/officeart/2005/8/layout/vList5"/>
    <dgm:cxn modelId="{FA6B467F-BD2E-4259-9975-CDE42B98D4BB}" type="presParOf" srcId="{7A23F822-0461-4B40-88C3-A594A64568C4}" destId="{B9AE7AAE-E32E-427F-BAB7-D55DCF44D8F3}" srcOrd="1" destOrd="0" presId="urn:microsoft.com/office/officeart/2005/8/layout/vList5"/>
    <dgm:cxn modelId="{9419D7D0-6C24-4AED-A9AF-6059F08BFBCC}" type="presParOf" srcId="{9575919A-87D2-446E-8F6D-B1A7F3E8228B}" destId="{AEC8FD5D-C84D-4279-B422-E523AEDAF061}" srcOrd="3" destOrd="0" presId="urn:microsoft.com/office/officeart/2005/8/layout/vList5"/>
    <dgm:cxn modelId="{CC203BD0-B45B-44C4-B990-9FE5A2C9EA1E}" type="presParOf" srcId="{9575919A-87D2-446E-8F6D-B1A7F3E8228B}" destId="{ABAFCDC1-C306-4AA8-882A-9282FE087D82}" srcOrd="4" destOrd="0" presId="urn:microsoft.com/office/officeart/2005/8/layout/vList5"/>
    <dgm:cxn modelId="{B095C3B5-2BEE-4FE3-AA60-597D5E03304C}" type="presParOf" srcId="{ABAFCDC1-C306-4AA8-882A-9282FE087D82}" destId="{E9C1F147-B584-400A-B343-78BBE0D948A4}" srcOrd="0" destOrd="0" presId="urn:microsoft.com/office/officeart/2005/8/layout/vList5"/>
    <dgm:cxn modelId="{8AFAECB4-87C8-4BAC-91BC-D283FC390353}" type="presParOf" srcId="{ABAFCDC1-C306-4AA8-882A-9282FE087D82}" destId="{5229CF2D-4A0A-456B-A8BC-3529F4BC248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758C-E47D-4B85-B899-8BBE6BBB528E}">
      <dsp:nvSpPr>
        <dsp:cNvPr id="0" name=""/>
        <dsp:cNvSpPr/>
      </dsp:nvSpPr>
      <dsp:spPr>
        <a:xfrm>
          <a:off x="-5307015" y="-812754"/>
          <a:ext cx="6319428" cy="6319428"/>
        </a:xfrm>
        <a:prstGeom prst="blockArc">
          <a:avLst>
            <a:gd name="adj1" fmla="val 18900000"/>
            <a:gd name="adj2" fmla="val 2700000"/>
            <a:gd name="adj3" fmla="val 34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BCA056-E39F-4F30-8B33-63B8C2B2A283}">
      <dsp:nvSpPr>
        <dsp:cNvPr id="0" name=""/>
        <dsp:cNvSpPr/>
      </dsp:nvSpPr>
      <dsp:spPr>
        <a:xfrm>
          <a:off x="442746" y="293276"/>
          <a:ext cx="8422757" cy="586927"/>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587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Critical component of good management and governance</a:t>
          </a:r>
        </a:p>
      </dsp:txBody>
      <dsp:txXfrm>
        <a:off x="442746" y="293276"/>
        <a:ext cx="8422757" cy="586927"/>
      </dsp:txXfrm>
    </dsp:sp>
    <dsp:sp modelId="{668546E1-0AA3-467C-B5D0-CF695CA702ED}">
      <dsp:nvSpPr>
        <dsp:cNvPr id="0" name=""/>
        <dsp:cNvSpPr/>
      </dsp:nvSpPr>
      <dsp:spPr>
        <a:xfrm>
          <a:off x="75916" y="219910"/>
          <a:ext cx="733659" cy="7336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0B6141D-E9A4-4B91-A8BC-C54A3856ED56}">
      <dsp:nvSpPr>
        <dsp:cNvPr id="0" name=""/>
        <dsp:cNvSpPr/>
      </dsp:nvSpPr>
      <dsp:spPr>
        <a:xfrm>
          <a:off x="863321" y="1173386"/>
          <a:ext cx="8002182" cy="586927"/>
        </a:xfrm>
        <a:prstGeom prst="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587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Helps assure that the organization remains relevant and responsive to member needs</a:t>
          </a:r>
        </a:p>
      </dsp:txBody>
      <dsp:txXfrm>
        <a:off x="863321" y="1173386"/>
        <a:ext cx="8002182" cy="586927"/>
      </dsp:txXfrm>
    </dsp:sp>
    <dsp:sp modelId="{D8A2462D-E840-4870-91E3-45866681013A}">
      <dsp:nvSpPr>
        <dsp:cNvPr id="0" name=""/>
        <dsp:cNvSpPr/>
      </dsp:nvSpPr>
      <dsp:spPr>
        <a:xfrm>
          <a:off x="496492" y="1100020"/>
          <a:ext cx="733659" cy="7336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1689636"/>
              <a:satOff val="-4355"/>
              <a:lumOff val="-2941"/>
              <a:alphaOff val="0"/>
            </a:schemeClr>
          </a:solidFill>
          <a:prstDash val="solid"/>
          <a:miter lim="800000"/>
        </a:ln>
        <a:effectLst/>
      </dsp:spPr>
      <dsp:style>
        <a:lnRef idx="1">
          <a:scrgbClr r="0" g="0" b="0"/>
        </a:lnRef>
        <a:fillRef idx="2">
          <a:scrgbClr r="0" g="0" b="0"/>
        </a:fillRef>
        <a:effectRef idx="0">
          <a:scrgbClr r="0" g="0" b="0"/>
        </a:effectRef>
        <a:fontRef idx="minor"/>
      </dsp:style>
    </dsp:sp>
    <dsp:sp modelId="{98F76838-E77D-4A6D-A3CC-4A05BFB909DE}">
      <dsp:nvSpPr>
        <dsp:cNvPr id="0" name=""/>
        <dsp:cNvSpPr/>
      </dsp:nvSpPr>
      <dsp:spPr>
        <a:xfrm>
          <a:off x="992404" y="2053496"/>
          <a:ext cx="7873099" cy="586927"/>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587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Provides a basis for monitoring progress, and for assessing results and impact</a:t>
          </a:r>
        </a:p>
      </dsp:txBody>
      <dsp:txXfrm>
        <a:off x="992404" y="2053496"/>
        <a:ext cx="7873099" cy="586927"/>
      </dsp:txXfrm>
    </dsp:sp>
    <dsp:sp modelId="{C3A57CE5-5645-4D2F-AD67-D06A97957638}">
      <dsp:nvSpPr>
        <dsp:cNvPr id="0" name=""/>
        <dsp:cNvSpPr/>
      </dsp:nvSpPr>
      <dsp:spPr>
        <a:xfrm>
          <a:off x="625574" y="1980130"/>
          <a:ext cx="733659" cy="7336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0">
          <a:scrgbClr r="0" g="0" b="0"/>
        </a:effectRef>
        <a:fontRef idx="minor"/>
      </dsp:style>
    </dsp:sp>
    <dsp:sp modelId="{68274A03-3F88-4F32-869C-8516AE0F6746}">
      <dsp:nvSpPr>
        <dsp:cNvPr id="0" name=""/>
        <dsp:cNvSpPr/>
      </dsp:nvSpPr>
      <dsp:spPr>
        <a:xfrm>
          <a:off x="863321" y="2933606"/>
          <a:ext cx="8002182" cy="586927"/>
        </a:xfrm>
        <a:prstGeom prst="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587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Enables the Board to set policies and goals to guide and focus the organization</a:t>
          </a:r>
        </a:p>
      </dsp:txBody>
      <dsp:txXfrm>
        <a:off x="863321" y="2933606"/>
        <a:ext cx="8002182" cy="586927"/>
      </dsp:txXfrm>
    </dsp:sp>
    <dsp:sp modelId="{2CA526B8-EDDD-4975-B8C7-3873795174B2}">
      <dsp:nvSpPr>
        <dsp:cNvPr id="0" name=""/>
        <dsp:cNvSpPr/>
      </dsp:nvSpPr>
      <dsp:spPr>
        <a:xfrm>
          <a:off x="496492" y="2860240"/>
          <a:ext cx="733659" cy="7336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2">
          <a:scrgbClr r="0" g="0" b="0"/>
        </a:fillRef>
        <a:effectRef idx="0">
          <a:scrgbClr r="0" g="0" b="0"/>
        </a:effectRef>
        <a:fontRef idx="minor"/>
      </dsp:style>
    </dsp:sp>
    <dsp:sp modelId="{EF4A77DF-53EB-4FEB-BB2F-F533C275B37C}">
      <dsp:nvSpPr>
        <dsp:cNvPr id="0" name=""/>
        <dsp:cNvSpPr/>
      </dsp:nvSpPr>
      <dsp:spPr>
        <a:xfrm>
          <a:off x="442746" y="3813716"/>
          <a:ext cx="8422757" cy="586927"/>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6587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Requires an organized, serious effort that takes time and energy</a:t>
          </a:r>
        </a:p>
      </dsp:txBody>
      <dsp:txXfrm>
        <a:off x="442746" y="3813716"/>
        <a:ext cx="8422757" cy="586927"/>
      </dsp:txXfrm>
    </dsp:sp>
    <dsp:sp modelId="{5502FCD4-9503-4CAE-9C3D-4B6F22991EF1}">
      <dsp:nvSpPr>
        <dsp:cNvPr id="0" name=""/>
        <dsp:cNvSpPr/>
      </dsp:nvSpPr>
      <dsp:spPr>
        <a:xfrm>
          <a:off x="75916" y="3740350"/>
          <a:ext cx="733659" cy="7336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055F3-BCC7-45F1-8B20-4C83370BB1CC}">
      <dsp:nvSpPr>
        <dsp:cNvPr id="0" name=""/>
        <dsp:cNvSpPr/>
      </dsp:nvSpPr>
      <dsp:spPr>
        <a:xfrm rot="5400000">
          <a:off x="5461574" y="-1977784"/>
          <a:ext cx="1512689" cy="5852159"/>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3291840" y="265793"/>
        <a:ext cx="5778316" cy="1365003"/>
      </dsp:txXfrm>
    </dsp:sp>
    <dsp:sp modelId="{136F631A-F8CC-451C-82E8-B19FE238E849}">
      <dsp:nvSpPr>
        <dsp:cNvPr id="0" name=""/>
        <dsp:cNvSpPr/>
      </dsp:nvSpPr>
      <dsp:spPr>
        <a:xfrm>
          <a:off x="0" y="2864"/>
          <a:ext cx="3291839" cy="189086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2304" y="95168"/>
        <a:ext cx="3107231" cy="1706253"/>
      </dsp:txXfrm>
    </dsp:sp>
    <dsp:sp modelId="{B9AE7AAE-E32E-427F-BAB7-D55DCF44D8F3}">
      <dsp:nvSpPr>
        <dsp:cNvPr id="0" name=""/>
        <dsp:cNvSpPr/>
      </dsp:nvSpPr>
      <dsp:spPr>
        <a:xfrm rot="5400000">
          <a:off x="5461574" y="7620"/>
          <a:ext cx="1512689" cy="5852159"/>
        </a:xfrm>
        <a:prstGeom prst="round2SameRect">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3291840" y="2251198"/>
        <a:ext cx="5778316" cy="1365003"/>
      </dsp:txXfrm>
    </dsp:sp>
    <dsp:sp modelId="{EE589798-F180-4C4D-A67A-5B4660918C6F}">
      <dsp:nvSpPr>
        <dsp:cNvPr id="0" name=""/>
        <dsp:cNvSpPr/>
      </dsp:nvSpPr>
      <dsp:spPr>
        <a:xfrm>
          <a:off x="0" y="1988269"/>
          <a:ext cx="3291839" cy="1890861"/>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2304" y="2080573"/>
        <a:ext cx="3107231" cy="1706253"/>
      </dsp:txXfrm>
    </dsp:sp>
    <dsp:sp modelId="{5229CF2D-4A0A-456B-A8BC-3529F4BC248E}">
      <dsp:nvSpPr>
        <dsp:cNvPr id="0" name=""/>
        <dsp:cNvSpPr/>
      </dsp:nvSpPr>
      <dsp:spPr>
        <a:xfrm rot="5400000">
          <a:off x="5461574" y="1993024"/>
          <a:ext cx="1512689" cy="5852159"/>
        </a:xfrm>
        <a:prstGeom prst="round2Same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rot="-5400000">
        <a:off x="3291840" y="4236602"/>
        <a:ext cx="5778316" cy="1365003"/>
      </dsp:txXfrm>
    </dsp:sp>
    <dsp:sp modelId="{E9C1F147-B584-400A-B343-78BBE0D948A4}">
      <dsp:nvSpPr>
        <dsp:cNvPr id="0" name=""/>
        <dsp:cNvSpPr/>
      </dsp:nvSpPr>
      <dsp:spPr>
        <a:xfrm>
          <a:off x="0" y="3973673"/>
          <a:ext cx="3291839" cy="1890861"/>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2304" y="4065977"/>
        <a:ext cx="3107231" cy="17062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C0401-F0F2-4E92-99A1-658A14D6797B}" type="datetimeFigureOut">
              <a:rPr lang="en-US" smtClean="0"/>
              <a:t>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D7003-B795-42B8-9666-033C1EA40FA0}" type="slidenum">
              <a:rPr lang="en-US" smtClean="0"/>
              <a:t>‹#›</a:t>
            </a:fld>
            <a:endParaRPr lang="en-US"/>
          </a:p>
        </p:txBody>
      </p:sp>
    </p:spTree>
    <p:extLst>
      <p:ext uri="{BB962C8B-B14F-4D97-AF65-F5344CB8AC3E}">
        <p14:creationId xmlns:p14="http://schemas.microsoft.com/office/powerpoint/2010/main" val="11267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6D31B-8E6A-4E38-A047-6B202B9D41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7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76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76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46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92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817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2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79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303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69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8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30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002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80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995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665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60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628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75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910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187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include copy after this ppt in binders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26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9373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include copy after this ppt in binders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793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plan is a living document.  What does that mean?</a:t>
            </a:r>
          </a:p>
          <a:p>
            <a:endParaRPr lang="en-US" dirty="0"/>
          </a:p>
          <a:p>
            <a:r>
              <a:rPr lang="en-US" dirty="0"/>
              <a:t>It means that the document is not final and can (and should be) revised based on organization needs and capabilities.</a:t>
            </a:r>
          </a:p>
        </p:txBody>
      </p:sp>
      <p:sp>
        <p:nvSpPr>
          <p:cNvPr id="4" name="Slide Number Placeholder 3"/>
          <p:cNvSpPr>
            <a:spLocks noGrp="1"/>
          </p:cNvSpPr>
          <p:nvPr>
            <p:ph type="sldNum" sz="quarter" idx="5"/>
          </p:nvPr>
        </p:nvSpPr>
        <p:spPr/>
        <p:txBody>
          <a:bodyPr/>
          <a:lstStyle/>
          <a:p>
            <a:fld id="{E11D7003-B795-42B8-9666-033C1EA40FA0}" type="slidenum">
              <a:rPr lang="en-US" smtClean="0"/>
              <a:t>32</a:t>
            </a:fld>
            <a:endParaRPr lang="en-US"/>
          </a:p>
        </p:txBody>
      </p:sp>
    </p:spTree>
    <p:extLst>
      <p:ext uri="{BB962C8B-B14F-4D97-AF65-F5344CB8AC3E}">
        <p14:creationId xmlns:p14="http://schemas.microsoft.com/office/powerpoint/2010/main" val="3713393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include copy of current strategic plan dashboard after this ppt in binders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15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68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89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63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509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10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408A4-5699-4CEA-A87D-0723909B8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43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1BEF0D-F0BB-DE4B-95CE-6DB70DBA9567}" type="datetimeFigureOut">
              <a:rPr lang="en-US" smtClean="0"/>
              <a:pPr/>
              <a:t>1/3/2020</a:t>
            </a:fld>
            <a:endParaRPr lang="en-US" dirty="0"/>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28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8DEF-74E0-4994-9DF9-0E8FF6663E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F21F9E0-1249-4D59-B82C-14F55F94D6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C99F0FD-7C66-4699-872F-163BA1A8A5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E1C419-B763-4ACB-B4D6-5CEFB1826D33}"/>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pPr/>
              <a:t>1/3/2020</a:t>
            </a:fld>
            <a:endParaRPr lang="en-US"/>
          </a:p>
        </p:txBody>
      </p:sp>
      <p:sp>
        <p:nvSpPr>
          <p:cNvPr id="6" name="Footer Placeholder 5">
            <a:extLst>
              <a:ext uri="{FF2B5EF4-FFF2-40B4-BE49-F238E27FC236}">
                <a16:creationId xmlns:a16="http://schemas.microsoft.com/office/drawing/2014/main" id="{B8D96355-F62D-4FE8-8B66-B1E71AAD3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550AF2-EB43-4B5D-BBD4-15ADE5AB31E4}"/>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195084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284-2081-4B85-81AC-C22A5AA4EA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B21E0-1239-4D25-83B4-3782000E1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CC0D-3F32-4CA2-A220-D179BBB723E8}"/>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pPr/>
              <a:t>1/3/2020</a:t>
            </a:fld>
            <a:endParaRPr lang="en-US"/>
          </a:p>
        </p:txBody>
      </p:sp>
      <p:sp>
        <p:nvSpPr>
          <p:cNvPr id="5" name="Footer Placeholder 4">
            <a:extLst>
              <a:ext uri="{FF2B5EF4-FFF2-40B4-BE49-F238E27FC236}">
                <a16:creationId xmlns:a16="http://schemas.microsoft.com/office/drawing/2014/main" id="{0E3E6F67-08DC-458E-A3E7-62815D1EA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82FB2-A5EA-45D5-B629-2B89F171BBF6}"/>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255941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0816-379D-419F-83A2-899B1038857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8D14C-14C9-4BBD-82B0-EABAF90DB08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881F2-DFAD-4E35-8BBC-A938C7EFE770}"/>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pPr/>
              <a:t>1/3/2020</a:t>
            </a:fld>
            <a:endParaRPr lang="en-US"/>
          </a:p>
        </p:txBody>
      </p:sp>
      <p:sp>
        <p:nvSpPr>
          <p:cNvPr id="5" name="Footer Placeholder 4">
            <a:extLst>
              <a:ext uri="{FF2B5EF4-FFF2-40B4-BE49-F238E27FC236}">
                <a16:creationId xmlns:a16="http://schemas.microsoft.com/office/drawing/2014/main" id="{F8EA2615-8A70-45C0-8417-AEF38F629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DA4FD-771B-4C80-BA55-7C9BF0BAD089}"/>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364821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7504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BFA3-5DAE-4C08-85AF-855C33B6FE6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876951-522C-4E22-932C-040172193A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F93E0-43B6-4375-B2DC-C88402E84E18}"/>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81CC48-1466-4B1F-9085-DAB41BDAAB32}"/>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3EBBD9-4569-404F-A6F2-0F4D453269CF}"/>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278705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4463-C17A-4DC2-8A72-507B9369C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753DC-400C-4FD9-AB00-F952347527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D211B-7A8A-42CF-A4B0-35C4AF7B7C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16F67-78DF-42FE-A883-1D1F5D415FF4}"/>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7327AFA-704B-4288-979F-771500865FC7}"/>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4D25E00-828E-45DB-89D1-6C46D7F0A147}"/>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99713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6AD3-0AB9-453B-A2B1-EA8B6DE6B80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A28F7-1262-4AE5-A2C5-F3A8CB79EC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3A362-C9CD-4729-B803-B5E3C6A1E9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A07CC-B420-406B-9AEF-A1C1F7BB16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B4DBC-BDD8-47C7-9DCC-568A83602A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03777-D3E8-4B2D-B4F4-352DFF2402F8}"/>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7D4C41C-0B5A-4049-8B3C-1AB95E683A1A}"/>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D13839F-FD2C-48B7-9A83-F0818846E9CF}"/>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8276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764-0CDE-4BD6-BF04-1C8A33DAA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EBE41-2AFA-40A1-ADB1-C3019015189D}"/>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28857DE-F021-49DA-8038-41C3A38204C9}"/>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6F069F2-C627-450D-A119-673174A1186E}"/>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26867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704A3-EF05-4E54-AB2E-62BECAE49818}"/>
              </a:ext>
            </a:extLst>
          </p:cNvPr>
          <p:cNvSpPr>
            <a:spLocks noGrp="1"/>
          </p:cNvSpPr>
          <p:nvPr>
            <p:ph type="dt" sz="half" idx="10"/>
          </p:nvPr>
        </p:nvSpPr>
        <p:spPr/>
        <p:txBody>
          <a:body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341500E-3260-4EF3-AA17-99F1485BAEF5}"/>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D747EAF-7C85-4503-BCD5-89063E14F94A}"/>
              </a:ext>
            </a:extLst>
          </p:cNvPr>
          <p:cNvSpPr>
            <a:spLocks noGrp="1"/>
          </p:cNvSpPr>
          <p:nvPr>
            <p:ph type="sldNum" sz="quarter" idx="12"/>
          </p:nvPr>
        </p:nvSpPr>
        <p:spPr/>
        <p:txBody>
          <a:body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8273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A43-C791-47E0-BD6F-F86D020F9FE9}"/>
              </a:ext>
            </a:extLst>
          </p:cNvPr>
          <p:cNvSpPr>
            <a:spLocks noGrp="1"/>
          </p:cNvSpPr>
          <p:nvPr>
            <p:ph type="ctrTitle"/>
          </p:nvPr>
        </p:nvSpPr>
        <p:spPr>
          <a:xfrm>
            <a:off x="3037114" y="138697"/>
            <a:ext cx="5708468"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0A076D8-D14F-4B0F-8894-F85B6FE921F9}"/>
              </a:ext>
            </a:extLst>
          </p:cNvPr>
          <p:cNvSpPr>
            <a:spLocks noGrp="1"/>
          </p:cNvSpPr>
          <p:nvPr>
            <p:ph type="subTitle" idx="1"/>
          </p:nvPr>
        </p:nvSpPr>
        <p:spPr>
          <a:xfrm>
            <a:off x="3037114" y="3503823"/>
            <a:ext cx="575207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DC306163-7552-4F54-AEFE-A5D73720713D}"/>
              </a:ext>
            </a:extLst>
          </p:cNvPr>
          <p:cNvSpPr>
            <a:spLocks noGrp="1"/>
          </p:cNvSpPr>
          <p:nvPr>
            <p:ph type="ftr" sz="quarter" idx="11"/>
          </p:nvPr>
        </p:nvSpPr>
        <p:spPr>
          <a:xfrm>
            <a:off x="4921430" y="6354179"/>
            <a:ext cx="1939835" cy="365125"/>
          </a:xfrm>
        </p:spPr>
        <p:txBody>
          <a:bodyPr/>
          <a:lstStyle/>
          <a:p>
            <a:endParaRPr lang="en-US"/>
          </a:p>
        </p:txBody>
      </p:sp>
      <p:pic>
        <p:nvPicPr>
          <p:cNvPr id="7" name="Picture 6">
            <a:extLst>
              <a:ext uri="{FF2B5EF4-FFF2-40B4-BE49-F238E27FC236}">
                <a16:creationId xmlns:a16="http://schemas.microsoft.com/office/drawing/2014/main" id="{6841550A-EA2D-40DE-B277-AE3549BDD706}"/>
              </a:ext>
            </a:extLst>
          </p:cNvPr>
          <p:cNvPicPr>
            <a:picLocks noChangeAspect="1"/>
          </p:cNvPicPr>
          <p:nvPr/>
        </p:nvPicPr>
        <p:blipFill>
          <a:blip r:embed="rId2"/>
          <a:stretch>
            <a:fillRect/>
          </a:stretch>
        </p:blipFill>
        <p:spPr>
          <a:xfrm>
            <a:off x="3037114" y="2784523"/>
            <a:ext cx="5752075" cy="128027"/>
          </a:xfrm>
          <a:prstGeom prst="rect">
            <a:avLst/>
          </a:prstGeom>
        </p:spPr>
      </p:pic>
    </p:spTree>
    <p:extLst>
      <p:ext uri="{BB962C8B-B14F-4D97-AF65-F5344CB8AC3E}">
        <p14:creationId xmlns:p14="http://schemas.microsoft.com/office/powerpoint/2010/main" val="16956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3F5B-56BF-4502-8C5A-3C5DC2F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1045-0F47-4228-B91C-9949D4F29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3DCCD10-930C-4A63-B757-65712E065E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377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5271-7802-4A62-BEC5-145D89DB1C62}"/>
              </a:ext>
            </a:extLst>
          </p:cNvPr>
          <p:cNvSpPr>
            <a:spLocks noGrp="1"/>
          </p:cNvSpPr>
          <p:nvPr>
            <p:ph type="title"/>
          </p:nvPr>
        </p:nvSpPr>
        <p:spPr>
          <a:xfrm>
            <a:off x="2396218" y="740729"/>
            <a:ext cx="611437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6B0179-B359-4202-8BD5-34B7C5243EAE}"/>
              </a:ext>
            </a:extLst>
          </p:cNvPr>
          <p:cNvSpPr>
            <a:spLocks noGrp="1"/>
          </p:cNvSpPr>
          <p:nvPr>
            <p:ph type="body" idx="1"/>
          </p:nvPr>
        </p:nvSpPr>
        <p:spPr>
          <a:xfrm>
            <a:off x="2396217" y="4589464"/>
            <a:ext cx="6114371"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7893E1A-A887-4007-8D83-08EEE329571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1078810-251A-4464-8B05-1D66A742E592}"/>
              </a:ext>
            </a:extLst>
          </p:cNvPr>
          <p:cNvPicPr>
            <a:picLocks noChangeAspect="1"/>
          </p:cNvPicPr>
          <p:nvPr/>
        </p:nvPicPr>
        <p:blipFill>
          <a:blip r:embed="rId2"/>
          <a:stretch>
            <a:fillRect/>
          </a:stretch>
        </p:blipFill>
        <p:spPr>
          <a:xfrm>
            <a:off x="2560152" y="4381547"/>
            <a:ext cx="5752075" cy="128027"/>
          </a:xfrm>
          <a:prstGeom prst="rect">
            <a:avLst/>
          </a:prstGeom>
        </p:spPr>
      </p:pic>
    </p:spTree>
    <p:extLst>
      <p:ext uri="{BB962C8B-B14F-4D97-AF65-F5344CB8AC3E}">
        <p14:creationId xmlns:p14="http://schemas.microsoft.com/office/powerpoint/2010/main" val="269757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6C85-CA87-4AB3-B174-D6EA071B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AB4A5-BB33-4CD5-B135-6BCBD4C6D6B5}"/>
              </a:ext>
            </a:extLst>
          </p:cNvPr>
          <p:cNvSpPr>
            <a:spLocks noGrp="1"/>
          </p:cNvSpPr>
          <p:nvPr>
            <p:ph sz="half" idx="1"/>
          </p:nvPr>
        </p:nvSpPr>
        <p:spPr>
          <a:xfrm>
            <a:off x="2396218" y="1825625"/>
            <a:ext cx="28044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C103E-912F-414E-B641-F5525F51E171}"/>
              </a:ext>
            </a:extLst>
          </p:cNvPr>
          <p:cNvSpPr>
            <a:spLocks noGrp="1"/>
          </p:cNvSpPr>
          <p:nvPr>
            <p:ph sz="half" idx="2"/>
          </p:nvPr>
        </p:nvSpPr>
        <p:spPr>
          <a:xfrm>
            <a:off x="5496197" y="1825625"/>
            <a:ext cx="301915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32E70BD-3BB9-4BE1-AF59-16EC5B76720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239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FBF6-22B3-422E-86C3-17D6BE900D39}"/>
              </a:ext>
            </a:extLst>
          </p:cNvPr>
          <p:cNvSpPr>
            <a:spLocks noGrp="1"/>
          </p:cNvSpPr>
          <p:nvPr>
            <p:ph type="title"/>
          </p:nvPr>
        </p:nvSpPr>
        <p:spPr>
          <a:xfrm>
            <a:off x="2243545" y="365126"/>
            <a:ext cx="627299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3495C-BE71-489D-A125-EF07ECD371B1}"/>
              </a:ext>
            </a:extLst>
          </p:cNvPr>
          <p:cNvSpPr>
            <a:spLocks noGrp="1"/>
          </p:cNvSpPr>
          <p:nvPr>
            <p:ph type="body" idx="1"/>
          </p:nvPr>
        </p:nvSpPr>
        <p:spPr>
          <a:xfrm>
            <a:off x="2243545" y="1690688"/>
            <a:ext cx="29110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D0137-C5E8-4293-8CC3-03552DDF40CA}"/>
              </a:ext>
            </a:extLst>
          </p:cNvPr>
          <p:cNvSpPr>
            <a:spLocks noGrp="1"/>
          </p:cNvSpPr>
          <p:nvPr>
            <p:ph sz="half" idx="2"/>
          </p:nvPr>
        </p:nvSpPr>
        <p:spPr>
          <a:xfrm>
            <a:off x="2243545" y="2529635"/>
            <a:ext cx="291104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46265-4031-4DCC-A761-F920AAE5A057}"/>
              </a:ext>
            </a:extLst>
          </p:cNvPr>
          <p:cNvSpPr>
            <a:spLocks noGrp="1"/>
          </p:cNvSpPr>
          <p:nvPr>
            <p:ph type="body" sz="quarter" idx="3"/>
          </p:nvPr>
        </p:nvSpPr>
        <p:spPr>
          <a:xfrm>
            <a:off x="5553788" y="1705723"/>
            <a:ext cx="296156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F0145-808D-48BF-AEF7-40E8888FB649}"/>
              </a:ext>
            </a:extLst>
          </p:cNvPr>
          <p:cNvSpPr>
            <a:spLocks noGrp="1"/>
          </p:cNvSpPr>
          <p:nvPr>
            <p:ph sz="quarter" idx="4"/>
          </p:nvPr>
        </p:nvSpPr>
        <p:spPr>
          <a:xfrm>
            <a:off x="5553788" y="2514600"/>
            <a:ext cx="296156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CB44D2C-0034-4155-9D61-D0BEB35BC93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219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9A0-D391-4FC8-85F8-D6A45667CD7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FC3DC07-7DD7-4893-AC16-AB1B938E7D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807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EC83E4-08C9-4870-A452-F61358AEF5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207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2DBB-166C-4822-B2B1-27ABF0FE87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F6F28B-D522-4413-A212-DD53550ED4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49A5D-E8FB-43FF-AAE7-5B1D7F8569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1B5D3A-F0DC-438C-B3C4-376068D489F1}"/>
              </a:ext>
            </a:extLst>
          </p:cNvPr>
          <p:cNvSpPr>
            <a:spLocks noGrp="1"/>
          </p:cNvSpPr>
          <p:nvPr>
            <p:ph type="dt" sz="half" idx="10"/>
          </p:nvPr>
        </p:nvSpPr>
        <p:spPr>
          <a:xfrm>
            <a:off x="2396218" y="6356351"/>
            <a:ext cx="1196885" cy="365125"/>
          </a:xfrm>
          <a:prstGeom prst="rect">
            <a:avLst/>
          </a:prstGeom>
        </p:spPr>
        <p:txBody>
          <a:bodyPr/>
          <a:lstStyle/>
          <a:p>
            <a:fld id="{DA315EEE-9FEA-4DE3-A603-7C117747DC72}" type="datetimeFigureOut">
              <a:rPr lang="en-US" smtClean="0"/>
              <a:pPr/>
              <a:t>1/3/2020</a:t>
            </a:fld>
            <a:endParaRPr lang="en-US"/>
          </a:p>
        </p:txBody>
      </p:sp>
      <p:sp>
        <p:nvSpPr>
          <p:cNvPr id="6" name="Footer Placeholder 5">
            <a:extLst>
              <a:ext uri="{FF2B5EF4-FFF2-40B4-BE49-F238E27FC236}">
                <a16:creationId xmlns:a16="http://schemas.microsoft.com/office/drawing/2014/main" id="{886C5309-A449-4D2A-B04F-639B2B816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56663-5796-4B3D-BB6F-8B31F3A715A8}"/>
              </a:ext>
            </a:extLst>
          </p:cNvPr>
          <p:cNvSpPr>
            <a:spLocks noGrp="1"/>
          </p:cNvSpPr>
          <p:nvPr>
            <p:ph type="sldNum" sz="quarter" idx="12"/>
          </p:nvPr>
        </p:nvSpPr>
        <p:spPr>
          <a:xfrm>
            <a:off x="7279277" y="6356351"/>
            <a:ext cx="1236073"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407025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795CD-7867-486A-A976-3D9C433A415A}"/>
              </a:ext>
            </a:extLst>
          </p:cNvPr>
          <p:cNvSpPr>
            <a:spLocks noGrp="1"/>
          </p:cNvSpPr>
          <p:nvPr>
            <p:ph type="title"/>
          </p:nvPr>
        </p:nvSpPr>
        <p:spPr>
          <a:xfrm>
            <a:off x="3066505" y="297658"/>
            <a:ext cx="544884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5679B7-C330-4C6B-B84E-C0EE905E28D8}"/>
              </a:ext>
            </a:extLst>
          </p:cNvPr>
          <p:cNvSpPr>
            <a:spLocks noGrp="1"/>
          </p:cNvSpPr>
          <p:nvPr>
            <p:ph type="body" idx="1"/>
          </p:nvPr>
        </p:nvSpPr>
        <p:spPr>
          <a:xfrm>
            <a:off x="3066505" y="1825625"/>
            <a:ext cx="54488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407A5F-6D1D-4F99-9C18-6563DCF2DA21}"/>
              </a:ext>
            </a:extLst>
          </p:cNvPr>
          <p:cNvSpPr>
            <a:spLocks noGrp="1"/>
          </p:cNvSpPr>
          <p:nvPr>
            <p:ph type="ftr" sz="quarter" idx="3"/>
          </p:nvPr>
        </p:nvSpPr>
        <p:spPr>
          <a:xfrm>
            <a:off x="3602083" y="6377781"/>
            <a:ext cx="1939835"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8" name="Rectangle 7">
            <a:extLst>
              <a:ext uri="{FF2B5EF4-FFF2-40B4-BE49-F238E27FC236}">
                <a16:creationId xmlns:a16="http://schemas.microsoft.com/office/drawing/2014/main" id="{08C75F91-676B-49EF-871A-E358D0E55C0C}"/>
              </a:ext>
            </a:extLst>
          </p:cNvPr>
          <p:cNvSpPr/>
          <p:nvPr/>
        </p:nvSpPr>
        <p:spPr>
          <a:xfrm>
            <a:off x="-1" y="0"/>
            <a:ext cx="2801984"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0">
            <a:schemeClr val="dk1"/>
          </a:lnRef>
          <a:fillRef idx="3">
            <a:schemeClr val="dk1"/>
          </a:fillRef>
          <a:effectRef idx="3">
            <a:schemeClr val="dk1"/>
          </a:effectRef>
          <a:fontRef idx="minor">
            <a:schemeClr val="lt1"/>
          </a:fontRef>
        </p:style>
        <p:txBody>
          <a:bodyPr rtlCol="0" anchor="ctr"/>
          <a:lstStyle/>
          <a:p>
            <a:pPr algn="ctr"/>
            <a:endParaRPr lang="en-US" sz="1350"/>
          </a:p>
        </p:txBody>
      </p:sp>
      <p:pic>
        <p:nvPicPr>
          <p:cNvPr id="10" name="Picture 9" descr="A close up of a sign&#10;&#10;Description automatically generated">
            <a:extLst>
              <a:ext uri="{FF2B5EF4-FFF2-40B4-BE49-F238E27FC236}">
                <a16:creationId xmlns:a16="http://schemas.microsoft.com/office/drawing/2014/main" id="{42D56D1B-6E1D-4AD6-B07A-8B810A0ECE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7376" y="297657"/>
            <a:ext cx="2507447" cy="215374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4623205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85C8B-5B6B-4F7E-A290-0F26C530B17C}"/>
              </a:ext>
            </a:extLst>
          </p:cNvPr>
          <p:cNvSpPr>
            <a:spLocks noGrp="1"/>
          </p:cNvSpPr>
          <p:nvPr>
            <p:ph type="title"/>
          </p:nvPr>
        </p:nvSpPr>
        <p:spPr>
          <a:xfrm>
            <a:off x="1998617" y="365126"/>
            <a:ext cx="651673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F9790D-FBE5-4BEA-8EC5-C72F736D85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FA563-75E3-4FE9-A8B8-796E1671FA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9F39A32D-0A98-46AB-8AB6-73664D7EAD5C}" type="datetimeFigureOut">
              <a:rPr lang="en-US" smtClean="0">
                <a:solidFill>
                  <a:prstClr val="black">
                    <a:tint val="75000"/>
                  </a:prstClr>
                </a:solidFill>
              </a:rPr>
              <a:pPr defTabSz="685800">
                <a:defRPr/>
              </a:pPr>
              <a:t>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A535EF-391B-4C41-B2A2-46EEB16D3D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BBC53-B2EB-481C-9766-639DBD714E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30A1A50-E85A-4691-B733-38663A36F4FF}" type="slidenum">
              <a:rPr lang="en-US" smtClean="0">
                <a:solidFill>
                  <a:prstClr val="black">
                    <a:tint val="75000"/>
                  </a:prstClr>
                </a:solidFill>
              </a:rPr>
              <a:pPr defTabSz="685800">
                <a:defRPr/>
              </a:pPr>
              <a:t>‹#›</a:t>
            </a:fld>
            <a:endParaRPr lang="en-US">
              <a:solidFill>
                <a:prstClr val="black">
                  <a:tint val="75000"/>
                </a:prstClr>
              </a:solidFill>
            </a:endParaRPr>
          </a:p>
        </p:txBody>
      </p:sp>
      <p:sp>
        <p:nvSpPr>
          <p:cNvPr id="9" name="Wave 8">
            <a:extLst>
              <a:ext uri="{FF2B5EF4-FFF2-40B4-BE49-F238E27FC236}">
                <a16:creationId xmlns:a16="http://schemas.microsoft.com/office/drawing/2014/main" id="{9CA44737-2F31-468C-B40E-7BE2CC4D29FC}"/>
              </a:ext>
            </a:extLst>
          </p:cNvPr>
          <p:cNvSpPr/>
          <p:nvPr/>
        </p:nvSpPr>
        <p:spPr>
          <a:xfrm>
            <a:off x="-1" y="5830094"/>
            <a:ext cx="9143999" cy="1325563"/>
          </a:xfrm>
          <a:prstGeom prst="wav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Wave 9">
            <a:extLst>
              <a:ext uri="{FF2B5EF4-FFF2-40B4-BE49-F238E27FC236}">
                <a16:creationId xmlns:a16="http://schemas.microsoft.com/office/drawing/2014/main" id="{8F2D4E3B-F21E-4063-875D-0325B6155937}"/>
              </a:ext>
            </a:extLst>
          </p:cNvPr>
          <p:cNvSpPr/>
          <p:nvPr/>
        </p:nvSpPr>
        <p:spPr>
          <a:xfrm>
            <a:off x="-1" y="6171068"/>
            <a:ext cx="9143999" cy="1325563"/>
          </a:xfrm>
          <a:prstGeom prst="wav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708EB89A-1EF2-40CA-8942-D57D7654EB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4151"/>
            <a:ext cx="1761648" cy="1513150"/>
          </a:xfrm>
          <a:prstGeom prst="rect">
            <a:avLst/>
          </a:prstGeom>
        </p:spPr>
      </p:pic>
    </p:spTree>
    <p:extLst>
      <p:ext uri="{BB962C8B-B14F-4D97-AF65-F5344CB8AC3E}">
        <p14:creationId xmlns:p14="http://schemas.microsoft.com/office/powerpoint/2010/main" val="22446394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r"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14.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14.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hyperlink" Target="http://www.chaidir.web.id/2013/04/trik-menebak-tanggal-lahir.html"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30569" y="1002944"/>
            <a:ext cx="6115050" cy="1828800"/>
          </a:xfrm>
        </p:spPr>
        <p:txBody>
          <a:bodyPr>
            <a:normAutofit/>
          </a:bodyPr>
          <a:lstStyle/>
          <a:p>
            <a:r>
              <a:rPr lang="en-US" sz="5400" dirty="0"/>
              <a:t>Strategic Planning</a:t>
            </a:r>
          </a:p>
        </p:txBody>
      </p:sp>
    </p:spTree>
    <p:custDataLst>
      <p:tags r:id="rId1"/>
    </p:custDataLst>
    <p:extLst>
      <p:ext uri="{BB962C8B-B14F-4D97-AF65-F5344CB8AC3E}">
        <p14:creationId xmlns:p14="http://schemas.microsoft.com/office/powerpoint/2010/main" val="89446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Things First</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a:xfrm>
            <a:off x="457199" y="1850994"/>
            <a:ext cx="7886700" cy="4351338"/>
          </a:xfrm>
        </p:spPr>
        <p:txBody>
          <a:bodyPr>
            <a:normAutofit/>
          </a:bodyPr>
          <a:lstStyle/>
          <a:p>
            <a:pPr marL="285750" lvl="0" indent="-285750" defTabSz="457200">
              <a:spcAft>
                <a:spcPts val="600"/>
              </a:spcAft>
              <a:buClr>
                <a:srgbClr val="30ACEC">
                  <a:lumMod val="75000"/>
                </a:srgbClr>
              </a:buClr>
            </a:pPr>
            <a:r>
              <a:rPr lang="en-US" sz="2400" dirty="0">
                <a:solidFill>
                  <a:prstClr val="black"/>
                </a:solidFill>
              </a:rPr>
              <a:t>Review the current plan: </a:t>
            </a:r>
          </a:p>
          <a:p>
            <a:pPr marL="285750" lvl="0" indent="-285750" defTabSz="457200">
              <a:spcAft>
                <a:spcPts val="600"/>
              </a:spcAft>
              <a:buClr>
                <a:srgbClr val="30ACEC">
                  <a:lumMod val="75000"/>
                </a:srgbClr>
              </a:buClr>
            </a:pPr>
            <a:r>
              <a:rPr lang="en-US" sz="2400" dirty="0">
                <a:solidFill>
                  <a:prstClr val="black"/>
                </a:solidFill>
              </a:rPr>
              <a:t>Vision</a:t>
            </a:r>
          </a:p>
          <a:p>
            <a:pPr marL="285750" lvl="0" indent="-285750" defTabSz="457200">
              <a:spcAft>
                <a:spcPts val="600"/>
              </a:spcAft>
              <a:buClr>
                <a:srgbClr val="30ACEC">
                  <a:lumMod val="75000"/>
                </a:srgbClr>
              </a:buClr>
            </a:pPr>
            <a:r>
              <a:rPr lang="en-US" sz="2400" dirty="0">
                <a:solidFill>
                  <a:prstClr val="black"/>
                </a:solidFill>
              </a:rPr>
              <a:t> Mission</a:t>
            </a:r>
          </a:p>
          <a:p>
            <a:pPr marL="285750" lvl="0" indent="-285750" defTabSz="457200">
              <a:spcAft>
                <a:spcPts val="600"/>
              </a:spcAft>
              <a:buClr>
                <a:srgbClr val="30ACEC">
                  <a:lumMod val="75000"/>
                </a:srgbClr>
              </a:buClr>
            </a:pPr>
            <a:r>
              <a:rPr lang="en-US" sz="2400" dirty="0">
                <a:solidFill>
                  <a:prstClr val="black"/>
                </a:solidFill>
              </a:rPr>
              <a:t>Core Values</a:t>
            </a:r>
          </a:p>
          <a:p>
            <a:pPr marL="285750" lvl="0" indent="-285750" defTabSz="457200">
              <a:spcAft>
                <a:spcPts val="600"/>
              </a:spcAft>
              <a:buClr>
                <a:srgbClr val="30ACEC">
                  <a:lumMod val="75000"/>
                </a:srgbClr>
              </a:buClr>
            </a:pPr>
            <a:r>
              <a:rPr lang="en-US" sz="2400" dirty="0">
                <a:solidFill>
                  <a:prstClr val="black"/>
                </a:solidFill>
              </a:rPr>
              <a:t>Strategic Initiatives</a:t>
            </a:r>
          </a:p>
          <a:p>
            <a:endParaRPr lang="en-US" dirty="0"/>
          </a:p>
        </p:txBody>
      </p:sp>
      <p:pic>
        <p:nvPicPr>
          <p:cNvPr id="7" name="Picture 6">
            <a:extLst>
              <a:ext uri="{FF2B5EF4-FFF2-40B4-BE49-F238E27FC236}">
                <a16:creationId xmlns:a16="http://schemas.microsoft.com/office/drawing/2014/main" id="{EC255C1B-2370-4142-89CB-78AFB6CC3498}"/>
              </a:ext>
            </a:extLst>
          </p:cNvPr>
          <p:cNvPicPr>
            <a:picLocks noChangeAspect="1"/>
          </p:cNvPicPr>
          <p:nvPr/>
        </p:nvPicPr>
        <p:blipFill>
          <a:blip r:embed="rId4"/>
          <a:stretch>
            <a:fillRect/>
          </a:stretch>
        </p:blipFill>
        <p:spPr>
          <a:xfrm>
            <a:off x="5014923" y="1850994"/>
            <a:ext cx="3671878" cy="2981565"/>
          </a:xfrm>
          <a:prstGeom prst="rect">
            <a:avLst/>
          </a:prstGeom>
        </p:spPr>
      </p:pic>
    </p:spTree>
    <p:custDataLst>
      <p:tags r:id="rId1"/>
    </p:custDataLst>
    <p:extLst>
      <p:ext uri="{BB962C8B-B14F-4D97-AF65-F5344CB8AC3E}">
        <p14:creationId xmlns:p14="http://schemas.microsoft.com/office/powerpoint/2010/main" val="353374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Vision</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a:xfrm>
            <a:off x="548640" y="1871345"/>
            <a:ext cx="7665720" cy="4351338"/>
          </a:xfrm>
        </p:spPr>
        <p:txBody>
          <a:bodyPr>
            <a:normAutofit/>
          </a:bodyPr>
          <a:lstStyle/>
          <a:p>
            <a:pPr marL="285750" lvl="0" indent="-285750" defTabSz="457200">
              <a:spcAft>
                <a:spcPts val="600"/>
              </a:spcAft>
              <a:buClr>
                <a:srgbClr val="30ACEC">
                  <a:lumMod val="75000"/>
                </a:srgbClr>
              </a:buClr>
            </a:pPr>
            <a:r>
              <a:rPr lang="en-US" sz="3200" dirty="0">
                <a:solidFill>
                  <a:prstClr val="black"/>
                </a:solidFill>
              </a:rPr>
              <a:t>Articulates what the organization wants to become</a:t>
            </a:r>
          </a:p>
          <a:p>
            <a:pPr marL="285750" lvl="0" indent="-285750" defTabSz="457200">
              <a:spcAft>
                <a:spcPts val="600"/>
              </a:spcAft>
              <a:buClr>
                <a:srgbClr val="30ACEC">
                  <a:lumMod val="75000"/>
                </a:srgbClr>
              </a:buClr>
            </a:pPr>
            <a:endParaRPr lang="en-US" sz="3200" dirty="0">
              <a:solidFill>
                <a:prstClr val="black"/>
              </a:solidFill>
            </a:endParaRPr>
          </a:p>
          <a:p>
            <a:pPr marL="285750" lvl="0" indent="-285750" defTabSz="457200">
              <a:spcAft>
                <a:spcPts val="600"/>
              </a:spcAft>
              <a:buClr>
                <a:srgbClr val="30ACEC">
                  <a:lumMod val="75000"/>
                </a:srgbClr>
              </a:buClr>
            </a:pPr>
            <a:r>
              <a:rPr lang="en-US" sz="3200" dirty="0">
                <a:solidFill>
                  <a:prstClr val="black"/>
                </a:solidFill>
              </a:rPr>
              <a:t>Aspirational!</a:t>
            </a:r>
          </a:p>
          <a:p>
            <a:pPr marL="285750" lvl="0" indent="-285750" defTabSz="457200">
              <a:spcAft>
                <a:spcPts val="600"/>
              </a:spcAft>
              <a:buClr>
                <a:srgbClr val="30ACEC">
                  <a:lumMod val="75000"/>
                </a:srgbClr>
              </a:buClr>
            </a:pPr>
            <a:endParaRPr lang="en-US" sz="2400" dirty="0">
              <a:solidFill>
                <a:prstClr val="black"/>
              </a:solidFill>
            </a:endParaRPr>
          </a:p>
          <a:p>
            <a:endParaRPr lang="en-US" sz="1600" dirty="0"/>
          </a:p>
        </p:txBody>
      </p:sp>
    </p:spTree>
    <p:custDataLst>
      <p:tags r:id="rId1"/>
    </p:custDataLst>
    <p:extLst>
      <p:ext uri="{BB962C8B-B14F-4D97-AF65-F5344CB8AC3E}">
        <p14:creationId xmlns:p14="http://schemas.microsoft.com/office/powerpoint/2010/main" val="137995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Vision Statements</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p:txBody>
          <a:bodyPr>
            <a:normAutofit/>
          </a:bodyPr>
          <a:lstStyle/>
          <a:p>
            <a:pPr marL="285750" lvl="0" indent="-285750" defTabSz="457200">
              <a:spcAft>
                <a:spcPts val="600"/>
              </a:spcAft>
              <a:buClr>
                <a:srgbClr val="30ACEC">
                  <a:lumMod val="75000"/>
                </a:srgbClr>
              </a:buClr>
            </a:pPr>
            <a:r>
              <a:rPr lang="en-US" sz="2400" dirty="0">
                <a:solidFill>
                  <a:prstClr val="black"/>
                </a:solidFill>
              </a:rPr>
              <a:t>Alzheimer’s Association: A world without Alzheimer’s</a:t>
            </a:r>
          </a:p>
          <a:p>
            <a:pPr marL="285750" lvl="0" indent="-285750" defTabSz="457200">
              <a:spcAft>
                <a:spcPts val="600"/>
              </a:spcAft>
              <a:buClr>
                <a:srgbClr val="30ACEC">
                  <a:lumMod val="75000"/>
                </a:srgbClr>
              </a:buClr>
            </a:pPr>
            <a:r>
              <a:rPr lang="en-US" sz="2400" dirty="0">
                <a:solidFill>
                  <a:prstClr val="black"/>
                </a:solidFill>
              </a:rPr>
              <a:t>Make-A-Wish: That people everywhere will share the power of a wish</a:t>
            </a:r>
          </a:p>
          <a:p>
            <a:pPr marL="285750" lvl="0" indent="-285750" defTabSz="457200">
              <a:spcAft>
                <a:spcPts val="600"/>
              </a:spcAft>
              <a:buClr>
                <a:srgbClr val="30ACEC">
                  <a:lumMod val="75000"/>
                </a:srgbClr>
              </a:buClr>
            </a:pPr>
            <a:r>
              <a:rPr lang="en-US" sz="2400" dirty="0">
                <a:solidFill>
                  <a:prstClr val="black"/>
                </a:solidFill>
              </a:rPr>
              <a:t>The Nature Conservancy: To leave a sustainable world for future generations</a:t>
            </a:r>
          </a:p>
          <a:p>
            <a:endParaRPr lang="en-US" dirty="0"/>
          </a:p>
        </p:txBody>
      </p:sp>
    </p:spTree>
    <p:custDataLst>
      <p:tags r:id="rId1"/>
    </p:custDataLst>
    <p:extLst>
      <p:ext uri="{BB962C8B-B14F-4D97-AF65-F5344CB8AC3E}">
        <p14:creationId xmlns:p14="http://schemas.microsoft.com/office/powerpoint/2010/main" val="21306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OSRT Vision Statement</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p:txBody>
          <a:bodyPr>
            <a:normAutofit/>
          </a:bodyPr>
          <a:lstStyle/>
          <a:p>
            <a:pPr marL="285750" lvl="0" indent="-285750" defTabSz="457200">
              <a:spcAft>
                <a:spcPts val="600"/>
              </a:spcAft>
              <a:buClr>
                <a:srgbClr val="30ACEC">
                  <a:lumMod val="75000"/>
                </a:srgbClr>
              </a:buClr>
            </a:pPr>
            <a:r>
              <a:rPr lang="en-US" sz="2400" dirty="0">
                <a:solidFill>
                  <a:prstClr val="black"/>
                </a:solidFill>
              </a:rPr>
              <a:t>“The OSRT will be the voice of Ohio medical imaging and radiologic science professionals.”</a:t>
            </a:r>
          </a:p>
          <a:p>
            <a:pPr marL="0" lvl="0" indent="0" defTabSz="457200">
              <a:spcAft>
                <a:spcPts val="600"/>
              </a:spcAft>
              <a:buClr>
                <a:srgbClr val="30ACEC">
                  <a:lumMod val="75000"/>
                </a:srgbClr>
              </a:buClr>
              <a:buNone/>
            </a:pPr>
            <a:endParaRPr lang="en-US" sz="2400" dirty="0">
              <a:solidFill>
                <a:prstClr val="black"/>
              </a:solidFill>
            </a:endParaRPr>
          </a:p>
          <a:p>
            <a:pPr marL="285750" lvl="0" indent="-285750" defTabSz="457200">
              <a:spcAft>
                <a:spcPts val="600"/>
              </a:spcAft>
              <a:buClr>
                <a:srgbClr val="30ACEC">
                  <a:lumMod val="75000"/>
                </a:srgbClr>
              </a:buClr>
            </a:pPr>
            <a:r>
              <a:rPr lang="en-US" sz="2400" dirty="0">
                <a:solidFill>
                  <a:prstClr val="black"/>
                </a:solidFill>
              </a:rPr>
              <a:t>What do you like about it?</a:t>
            </a:r>
          </a:p>
          <a:p>
            <a:pPr marL="0" lvl="0" indent="0" defTabSz="457200">
              <a:spcAft>
                <a:spcPts val="600"/>
              </a:spcAft>
              <a:buClr>
                <a:srgbClr val="30ACEC">
                  <a:lumMod val="75000"/>
                </a:srgbClr>
              </a:buClr>
              <a:buNone/>
            </a:pPr>
            <a:endParaRPr lang="en-US" sz="2400" dirty="0">
              <a:solidFill>
                <a:prstClr val="black"/>
              </a:solidFill>
            </a:endParaRPr>
          </a:p>
          <a:p>
            <a:pPr marL="285750" lvl="0" indent="-285750" defTabSz="457200">
              <a:spcAft>
                <a:spcPts val="600"/>
              </a:spcAft>
              <a:buClr>
                <a:srgbClr val="30ACEC">
                  <a:lumMod val="75000"/>
                </a:srgbClr>
              </a:buClr>
            </a:pPr>
            <a:r>
              <a:rPr lang="en-US" sz="2400" dirty="0">
                <a:solidFill>
                  <a:prstClr val="black"/>
                </a:solidFill>
              </a:rPr>
              <a:t>What would you change about it?</a:t>
            </a:r>
          </a:p>
          <a:p>
            <a:pPr marL="0" indent="0">
              <a:buNone/>
            </a:pPr>
            <a:endParaRPr lang="en-US" dirty="0"/>
          </a:p>
        </p:txBody>
      </p:sp>
    </p:spTree>
    <p:custDataLst>
      <p:tags r:id="rId1"/>
    </p:custDataLst>
    <p:extLst>
      <p:ext uri="{BB962C8B-B14F-4D97-AF65-F5344CB8AC3E}">
        <p14:creationId xmlns:p14="http://schemas.microsoft.com/office/powerpoint/2010/main" val="350397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Mission Statement</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p:txBody>
          <a:bodyPr>
            <a:normAutofit/>
          </a:bodyPr>
          <a:lstStyle/>
          <a:p>
            <a:pPr marL="285750" lvl="0" indent="-285750" defTabSz="457200">
              <a:spcAft>
                <a:spcPts val="600"/>
              </a:spcAft>
              <a:buClr>
                <a:srgbClr val="30ACEC">
                  <a:lumMod val="75000"/>
                </a:srgbClr>
              </a:buClr>
            </a:pPr>
            <a:r>
              <a:rPr lang="en-US" sz="2400" dirty="0">
                <a:solidFill>
                  <a:prstClr val="black"/>
                </a:solidFill>
              </a:rPr>
              <a:t>A written declaration of an organization’s core purpose and focus</a:t>
            </a:r>
          </a:p>
          <a:p>
            <a:pPr marL="742950" lvl="1" indent="-285750" defTabSz="457200">
              <a:spcAft>
                <a:spcPts val="600"/>
              </a:spcAft>
              <a:buClr>
                <a:srgbClr val="30ACEC">
                  <a:lumMod val="75000"/>
                </a:srgbClr>
              </a:buClr>
            </a:pPr>
            <a:r>
              <a:rPr lang="en-US" sz="2000" dirty="0">
                <a:solidFill>
                  <a:prstClr val="black"/>
                </a:solidFill>
              </a:rPr>
              <a:t>Serves as a filter to separate what is important from what is not</a:t>
            </a:r>
          </a:p>
          <a:p>
            <a:pPr marL="742950" lvl="1" indent="-285750" defTabSz="457200">
              <a:spcAft>
                <a:spcPts val="600"/>
              </a:spcAft>
              <a:buClr>
                <a:srgbClr val="30ACEC">
                  <a:lumMod val="75000"/>
                </a:srgbClr>
              </a:buClr>
            </a:pPr>
            <a:r>
              <a:rPr lang="en-US" sz="2000" dirty="0">
                <a:solidFill>
                  <a:prstClr val="black"/>
                </a:solidFill>
              </a:rPr>
              <a:t>Clearly states who will be served and how</a:t>
            </a:r>
          </a:p>
          <a:p>
            <a:pPr marL="742950" lvl="1" indent="-285750" defTabSz="457200">
              <a:spcAft>
                <a:spcPts val="600"/>
              </a:spcAft>
              <a:buClr>
                <a:srgbClr val="30ACEC">
                  <a:lumMod val="75000"/>
                </a:srgbClr>
              </a:buClr>
            </a:pPr>
            <a:r>
              <a:rPr lang="en-US" sz="2000" dirty="0">
                <a:solidFill>
                  <a:prstClr val="black"/>
                </a:solidFill>
              </a:rPr>
              <a:t>Communicates an intended direction to the entire organization </a:t>
            </a:r>
          </a:p>
          <a:p>
            <a:pPr marL="285750" lvl="0" indent="-285750" defTabSz="457200">
              <a:spcAft>
                <a:spcPts val="600"/>
              </a:spcAft>
              <a:buClr>
                <a:srgbClr val="30ACEC">
                  <a:lumMod val="75000"/>
                </a:srgbClr>
              </a:buClr>
            </a:pPr>
            <a:r>
              <a:rPr lang="en-US" sz="2400" dirty="0">
                <a:solidFill>
                  <a:prstClr val="black"/>
                </a:solidFill>
              </a:rPr>
              <a:t>Who are we? </a:t>
            </a:r>
          </a:p>
          <a:p>
            <a:pPr marL="742950" lvl="1" indent="-285750" defTabSz="457200">
              <a:spcAft>
                <a:spcPts val="600"/>
              </a:spcAft>
              <a:buClr>
                <a:srgbClr val="30ACEC">
                  <a:lumMod val="75000"/>
                </a:srgbClr>
              </a:buClr>
            </a:pPr>
            <a:r>
              <a:rPr lang="en-US" sz="2000" dirty="0">
                <a:solidFill>
                  <a:prstClr val="black"/>
                </a:solidFill>
              </a:rPr>
              <a:t>What is the organization and what does it do?</a:t>
            </a:r>
          </a:p>
          <a:p>
            <a:pPr marL="285750" lvl="0" indent="-285750" defTabSz="457200">
              <a:spcAft>
                <a:spcPts val="600"/>
              </a:spcAft>
              <a:buClr>
                <a:srgbClr val="30ACEC">
                  <a:lumMod val="75000"/>
                </a:srgbClr>
              </a:buClr>
            </a:pPr>
            <a:r>
              <a:rPr lang="en-US" sz="2400" dirty="0">
                <a:solidFill>
                  <a:prstClr val="black"/>
                </a:solidFill>
              </a:rPr>
              <a:t>What are the issues that the organization exists to meet?</a:t>
            </a:r>
          </a:p>
          <a:p>
            <a:pPr marL="285750" lvl="0" indent="-285750" defTabSz="457200">
              <a:spcAft>
                <a:spcPts val="600"/>
              </a:spcAft>
              <a:buClr>
                <a:srgbClr val="30ACEC">
                  <a:lumMod val="75000"/>
                </a:srgbClr>
              </a:buClr>
            </a:pPr>
            <a:r>
              <a:rPr lang="en-US" sz="2400" dirty="0">
                <a:solidFill>
                  <a:prstClr val="black"/>
                </a:solidFill>
              </a:rPr>
              <a:t>What makes the organization unique or distinctive?</a:t>
            </a:r>
          </a:p>
          <a:p>
            <a:pPr marL="0" indent="0">
              <a:buNone/>
            </a:pPr>
            <a:endParaRPr lang="en-US" dirty="0"/>
          </a:p>
        </p:txBody>
      </p:sp>
    </p:spTree>
    <p:custDataLst>
      <p:tags r:id="rId1"/>
    </p:custDataLst>
    <p:extLst>
      <p:ext uri="{BB962C8B-B14F-4D97-AF65-F5344CB8AC3E}">
        <p14:creationId xmlns:p14="http://schemas.microsoft.com/office/powerpoint/2010/main" val="89515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OSRT Mission Statement</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p:txBody>
          <a:bodyPr>
            <a:normAutofit/>
          </a:bodyPr>
          <a:lstStyle/>
          <a:p>
            <a:pPr marL="285750" lvl="0" indent="-285750" defTabSz="457200">
              <a:spcAft>
                <a:spcPts val="600"/>
              </a:spcAft>
              <a:buClr>
                <a:srgbClr val="30ACEC">
                  <a:lumMod val="75000"/>
                </a:srgbClr>
              </a:buClr>
            </a:pPr>
            <a:r>
              <a:rPr lang="en-US" sz="2400" dirty="0">
                <a:solidFill>
                  <a:prstClr val="black"/>
                </a:solidFill>
              </a:rPr>
              <a:t>“The OSRT will advocate for medical imaging and radiologic science professionals by advancing professional practice to enhance the quality of patient care.”</a:t>
            </a:r>
          </a:p>
          <a:p>
            <a:pPr marL="0" lvl="0" indent="0" defTabSz="457200">
              <a:spcAft>
                <a:spcPts val="600"/>
              </a:spcAft>
              <a:buClr>
                <a:srgbClr val="30ACEC">
                  <a:lumMod val="75000"/>
                </a:srgbClr>
              </a:buClr>
              <a:buNone/>
            </a:pPr>
            <a:endParaRPr lang="en-US" sz="2400" dirty="0">
              <a:solidFill>
                <a:prstClr val="black"/>
              </a:solidFill>
            </a:endParaRPr>
          </a:p>
          <a:p>
            <a:pPr marL="285750" lvl="0" indent="-285750" defTabSz="457200">
              <a:spcAft>
                <a:spcPts val="600"/>
              </a:spcAft>
              <a:buClr>
                <a:srgbClr val="30ACEC">
                  <a:lumMod val="75000"/>
                </a:srgbClr>
              </a:buClr>
            </a:pPr>
            <a:r>
              <a:rPr lang="en-US" sz="2400" dirty="0">
                <a:solidFill>
                  <a:prstClr val="black"/>
                </a:solidFill>
              </a:rPr>
              <a:t>What do you like about it?</a:t>
            </a:r>
          </a:p>
          <a:p>
            <a:pPr marL="0" lvl="0" indent="0" defTabSz="457200">
              <a:spcAft>
                <a:spcPts val="600"/>
              </a:spcAft>
              <a:buClr>
                <a:srgbClr val="30ACEC">
                  <a:lumMod val="75000"/>
                </a:srgbClr>
              </a:buClr>
              <a:buNone/>
            </a:pPr>
            <a:endParaRPr lang="en-US" sz="2400" dirty="0">
              <a:solidFill>
                <a:prstClr val="black"/>
              </a:solidFill>
            </a:endParaRPr>
          </a:p>
          <a:p>
            <a:pPr marL="285750" lvl="0" indent="-285750" defTabSz="457200">
              <a:spcAft>
                <a:spcPts val="600"/>
              </a:spcAft>
              <a:buClr>
                <a:srgbClr val="30ACEC">
                  <a:lumMod val="75000"/>
                </a:srgbClr>
              </a:buClr>
            </a:pPr>
            <a:r>
              <a:rPr lang="en-US" sz="2400" dirty="0">
                <a:solidFill>
                  <a:prstClr val="black"/>
                </a:solidFill>
              </a:rPr>
              <a:t>What would you change about it?</a:t>
            </a:r>
          </a:p>
          <a:p>
            <a:pPr marL="0" indent="0">
              <a:buNone/>
            </a:pPr>
            <a:endParaRPr lang="en-US" dirty="0"/>
          </a:p>
        </p:txBody>
      </p:sp>
    </p:spTree>
    <p:custDataLst>
      <p:tags r:id="rId1"/>
    </p:custDataLst>
    <p:extLst>
      <p:ext uri="{BB962C8B-B14F-4D97-AF65-F5344CB8AC3E}">
        <p14:creationId xmlns:p14="http://schemas.microsoft.com/office/powerpoint/2010/main" val="87391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Core Values</a:t>
            </a:r>
          </a:p>
        </p:txBody>
      </p:sp>
      <p:pic>
        <p:nvPicPr>
          <p:cNvPr id="3" name="Content Placeholder 2">
            <a:extLst>
              <a:ext uri="{FF2B5EF4-FFF2-40B4-BE49-F238E27FC236}">
                <a16:creationId xmlns:a16="http://schemas.microsoft.com/office/drawing/2014/main" id="{3A4C0671-FB98-4E06-BF1D-872852E692E9}"/>
              </a:ext>
            </a:extLst>
          </p:cNvPr>
          <p:cNvPicPr>
            <a:picLocks noGrp="1" noChangeAspect="1"/>
          </p:cNvPicPr>
          <p:nvPr>
            <p:ph idx="1"/>
          </p:nvPr>
        </p:nvPicPr>
        <p:blipFill>
          <a:blip r:embed="rId4"/>
          <a:stretch>
            <a:fillRect/>
          </a:stretch>
        </p:blipFill>
        <p:spPr>
          <a:xfrm>
            <a:off x="318688" y="2320032"/>
            <a:ext cx="3535986" cy="27068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a:extLst>
              <a:ext uri="{FF2B5EF4-FFF2-40B4-BE49-F238E27FC236}">
                <a16:creationId xmlns:a16="http://schemas.microsoft.com/office/drawing/2014/main" id="{97836181-2A6A-401E-886E-D386932F715F}"/>
              </a:ext>
            </a:extLst>
          </p:cNvPr>
          <p:cNvSpPr/>
          <p:nvPr/>
        </p:nvSpPr>
        <p:spPr>
          <a:xfrm>
            <a:off x="4253312" y="1690689"/>
            <a:ext cx="4572000" cy="3499420"/>
          </a:xfrm>
          <a:prstGeom prst="rect">
            <a:avLst/>
          </a:prstGeom>
        </p:spPr>
        <p:txBody>
          <a:bodyPr>
            <a:spAutoFit/>
          </a:bodyPr>
          <a:lstStyle/>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Enduring, passionate, core beliefs</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Core values meld together to form the organization’s culture</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The heart of what the organization values</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What is important to the organization?</a:t>
            </a:r>
          </a:p>
        </p:txBody>
      </p:sp>
    </p:spTree>
    <p:custDataLst>
      <p:tags r:id="rId1"/>
    </p:custDataLst>
    <p:extLst>
      <p:ext uri="{BB962C8B-B14F-4D97-AF65-F5344CB8AC3E}">
        <p14:creationId xmlns:p14="http://schemas.microsoft.com/office/powerpoint/2010/main" val="110264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E76DC3D4-DF37-4B57-93C0-9D021D8CBD6B}"/>
              </a:ext>
            </a:extLst>
          </p:cNvPr>
          <p:cNvGraphicFramePr>
            <a:graphicFrameLocks noGrp="1"/>
          </p:cNvGraphicFramePr>
          <p:nvPr>
            <p:ph idx="1"/>
            <p:extLst>
              <p:ext uri="{D42A27DB-BD31-4B8C-83A1-F6EECF244321}">
                <p14:modId xmlns:p14="http://schemas.microsoft.com/office/powerpoint/2010/main" val="3989359994"/>
              </p:ext>
            </p:extLst>
          </p:nvPr>
        </p:nvGraphicFramePr>
        <p:xfrm>
          <a:off x="0" y="1"/>
          <a:ext cx="9143999"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1182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0920C9-D85D-47FB-8ED7-95F6AD9E0E74}"/>
              </a:ext>
            </a:extLst>
          </p:cNvPr>
          <p:cNvPicPr>
            <a:picLocks/>
          </p:cNvPicPr>
          <p:nvPr/>
        </p:nvPicPr>
        <p:blipFill>
          <a:blip r:embed="rId4"/>
          <a:stretch>
            <a:fillRect/>
          </a:stretch>
        </p:blipFill>
        <p:spPr>
          <a:xfrm>
            <a:off x="5021580" y="190500"/>
            <a:ext cx="2653771" cy="6477000"/>
          </a:xfrm>
          <a:prstGeom prst="rect">
            <a:avLst/>
          </a:prstGeom>
        </p:spPr>
      </p:pic>
    </p:spTree>
    <p:custDataLst>
      <p:tags r:id="rId1"/>
    </p:custDataLst>
    <p:extLst>
      <p:ext uri="{BB962C8B-B14F-4D97-AF65-F5344CB8AC3E}">
        <p14:creationId xmlns:p14="http://schemas.microsoft.com/office/powerpoint/2010/main" val="16131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Strategic Initiatives</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a:xfrm>
            <a:off x="628650" y="1463040"/>
            <a:ext cx="7886700" cy="4713923"/>
          </a:xfrm>
        </p:spPr>
        <p:txBody>
          <a:bodyPr>
            <a:noAutofit/>
          </a:bodyPr>
          <a:lstStyle/>
          <a:p>
            <a:pPr marL="285750" lvl="0" indent="-285750" defTabSz="457200">
              <a:spcAft>
                <a:spcPts val="600"/>
              </a:spcAft>
              <a:buClr>
                <a:srgbClr val="30ACEC">
                  <a:lumMod val="75000"/>
                </a:srgbClr>
              </a:buClr>
            </a:pPr>
            <a:r>
              <a:rPr lang="en-US" sz="2000" dirty="0">
                <a:solidFill>
                  <a:prstClr val="black"/>
                </a:solidFill>
              </a:rPr>
              <a:t>Written as blanket goals statements for the organization</a:t>
            </a:r>
          </a:p>
          <a:p>
            <a:endParaRPr lang="en-US" sz="2000" b="1" dirty="0"/>
          </a:p>
          <a:p>
            <a:r>
              <a:rPr lang="en-US" sz="2000" b="1" dirty="0"/>
              <a:t>Increase Membership </a:t>
            </a:r>
          </a:p>
          <a:p>
            <a:pPr lvl="0"/>
            <a:r>
              <a:rPr lang="en-US" sz="2000" dirty="0"/>
              <a:t>Increase active members   </a:t>
            </a:r>
          </a:p>
          <a:p>
            <a:pPr lvl="0"/>
            <a:r>
              <a:rPr lang="en-US" sz="2000" dirty="0"/>
              <a:t>Maintain active members</a:t>
            </a:r>
          </a:p>
          <a:p>
            <a:pPr lvl="0"/>
            <a:r>
              <a:rPr lang="en-US" sz="2000" dirty="0"/>
              <a:t>Increase student membership</a:t>
            </a:r>
          </a:p>
          <a:p>
            <a:pPr lvl="0"/>
            <a:r>
              <a:rPr lang="en-US" sz="2000" dirty="0"/>
              <a:t>Matriculate student members to active members</a:t>
            </a:r>
          </a:p>
          <a:p>
            <a:pPr marL="0" indent="0">
              <a:buNone/>
            </a:pPr>
            <a:endParaRPr lang="en-US" sz="2000" dirty="0"/>
          </a:p>
          <a:p>
            <a:r>
              <a:rPr lang="en-US" sz="2000" b="1" dirty="0"/>
              <a:t>Promote Advocacy Efforts</a:t>
            </a:r>
          </a:p>
          <a:p>
            <a:pPr lvl="0"/>
            <a:r>
              <a:rPr lang="en-US" sz="2000" dirty="0"/>
              <a:t>Serve as a professional resource to preserve and protect licensure/rules </a:t>
            </a:r>
          </a:p>
          <a:p>
            <a:pPr lvl="0"/>
            <a:r>
              <a:rPr lang="en-US" sz="2000" dirty="0"/>
              <a:t>Publicize advocacy efforts</a:t>
            </a:r>
          </a:p>
          <a:p>
            <a:endParaRPr lang="en-US" dirty="0"/>
          </a:p>
          <a:p>
            <a:pPr marL="285750" lvl="0" indent="-285750" defTabSz="457200">
              <a:spcAft>
                <a:spcPts val="600"/>
              </a:spcAft>
              <a:buClr>
                <a:srgbClr val="30ACEC">
                  <a:lumMod val="75000"/>
                </a:srgbClr>
              </a:buClr>
            </a:pPr>
            <a:endParaRPr lang="en-US" sz="2400" dirty="0">
              <a:solidFill>
                <a:prstClr val="black"/>
              </a:solidFill>
            </a:endParaRPr>
          </a:p>
          <a:p>
            <a:endParaRPr lang="en-US" dirty="0"/>
          </a:p>
        </p:txBody>
      </p:sp>
    </p:spTree>
    <p:custDataLst>
      <p:tags r:id="rId1"/>
    </p:custDataLst>
    <p:extLst>
      <p:ext uri="{BB962C8B-B14F-4D97-AF65-F5344CB8AC3E}">
        <p14:creationId xmlns:p14="http://schemas.microsoft.com/office/powerpoint/2010/main" val="93407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34" charset="-128"/>
              </a:rPr>
              <a:t>What is Strategic Planning?</a:t>
            </a:r>
            <a:endParaRPr lang="en-US" dirty="0"/>
          </a:p>
        </p:txBody>
      </p:sp>
      <p:sp>
        <p:nvSpPr>
          <p:cNvPr id="3" name="Content Placeholder 2"/>
          <p:cNvSpPr>
            <a:spLocks noGrp="1"/>
          </p:cNvSpPr>
          <p:nvPr>
            <p:ph idx="1"/>
          </p:nvPr>
        </p:nvSpPr>
        <p:spPr/>
        <p:txBody>
          <a:bodyPr>
            <a:normAutofit/>
          </a:bodyPr>
          <a:lstStyle/>
          <a:p>
            <a:pPr marL="285750" lvl="0" indent="-285750" defTabSz="457200">
              <a:spcAft>
                <a:spcPts val="600"/>
              </a:spcAft>
              <a:buClr>
                <a:srgbClr val="30ACEC">
                  <a:lumMod val="75000"/>
                </a:srgbClr>
              </a:buClr>
            </a:pPr>
            <a:r>
              <a:rPr lang="en-US" sz="2800" dirty="0">
                <a:solidFill>
                  <a:prstClr val="black"/>
                </a:solidFill>
              </a:rPr>
              <a:t>“Strategic planning is an organizational management activity that is used to set priorities, focus energy and resources, strengthen operations, ensure that employees and other stakeholders are working toward common goals, establish agreement around intended outcomes/results, and assess and adjust the organization's direction in response to a changing environment.” </a:t>
            </a:r>
          </a:p>
          <a:p>
            <a:pPr marL="0" indent="0">
              <a:buNone/>
            </a:pPr>
            <a:endParaRPr lang="en-US" dirty="0">
              <a:ea typeface="ＭＳ Ｐゴシック" pitchFamily="34" charset="-128"/>
            </a:endParaRPr>
          </a:p>
        </p:txBody>
      </p:sp>
      <p:sp>
        <p:nvSpPr>
          <p:cNvPr id="4" name="Rectangle 3">
            <a:extLst>
              <a:ext uri="{FF2B5EF4-FFF2-40B4-BE49-F238E27FC236}">
                <a16:creationId xmlns:a16="http://schemas.microsoft.com/office/drawing/2014/main" id="{74EE1521-E4B0-4533-8C54-3C6D13760EA5}"/>
              </a:ext>
            </a:extLst>
          </p:cNvPr>
          <p:cNvSpPr/>
          <p:nvPr/>
        </p:nvSpPr>
        <p:spPr>
          <a:xfrm>
            <a:off x="927904" y="5035054"/>
            <a:ext cx="4572000" cy="523220"/>
          </a:xfrm>
          <a:prstGeom prst="rect">
            <a:avLst/>
          </a:prstGeom>
        </p:spPr>
        <p:txBody>
          <a:bodyPr>
            <a:spAutoFit/>
          </a:bodyPr>
          <a:lstStyle/>
          <a:p>
            <a:pPr lvl="0"/>
            <a:r>
              <a:rPr lang="en-US" sz="1400" dirty="0">
                <a:solidFill>
                  <a:prstClr val="black"/>
                </a:solidFill>
              </a:rPr>
              <a:t>http://www.balancedscorecard.org/BSC-Basics/Strategic-Planning-Basics</a:t>
            </a:r>
          </a:p>
        </p:txBody>
      </p:sp>
    </p:spTree>
    <p:custDataLst>
      <p:tags r:id="rId1"/>
    </p:custDataLst>
    <p:extLst>
      <p:ext uri="{BB962C8B-B14F-4D97-AF65-F5344CB8AC3E}">
        <p14:creationId xmlns:p14="http://schemas.microsoft.com/office/powerpoint/2010/main" val="293555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Strategic Planning Process</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r>
              <a:rPr lang="en-US" dirty="0"/>
              <a:t>In the planning process, we’ve reviewed the current vision and mission statements, the core values, and the strategic goals…</a:t>
            </a:r>
          </a:p>
          <a:p>
            <a:pPr marL="0" lvl="0" indent="0" defTabSz="457200">
              <a:spcAft>
                <a:spcPts val="600"/>
              </a:spcAft>
              <a:buClr>
                <a:srgbClr val="30ACEC">
                  <a:lumMod val="75000"/>
                </a:srgbClr>
              </a:buClr>
              <a:buNone/>
            </a:pPr>
            <a:endParaRPr lang="en-US"/>
          </a:p>
          <a:p>
            <a:endParaRPr lang="en-US" dirty="0"/>
          </a:p>
        </p:txBody>
      </p:sp>
      <p:pic>
        <p:nvPicPr>
          <p:cNvPr id="3" name="Picture 2">
            <a:extLst>
              <a:ext uri="{FF2B5EF4-FFF2-40B4-BE49-F238E27FC236}">
                <a16:creationId xmlns:a16="http://schemas.microsoft.com/office/drawing/2014/main" id="{132E98F7-9602-462D-BB3E-69D104F96433}"/>
              </a:ext>
            </a:extLst>
          </p:cNvPr>
          <p:cNvPicPr>
            <a:picLocks noChangeAspect="1"/>
          </p:cNvPicPr>
          <p:nvPr/>
        </p:nvPicPr>
        <p:blipFill>
          <a:blip r:embed="rId4"/>
          <a:stretch>
            <a:fillRect/>
          </a:stretch>
        </p:blipFill>
        <p:spPr>
          <a:xfrm>
            <a:off x="3177390" y="3171996"/>
            <a:ext cx="2505893" cy="1027416"/>
          </a:xfrm>
          <a:prstGeom prst="rect">
            <a:avLst/>
          </a:prstGeom>
        </p:spPr>
      </p:pic>
    </p:spTree>
    <p:custDataLst>
      <p:tags r:id="rId1"/>
    </p:custDataLst>
    <p:extLst>
      <p:ext uri="{BB962C8B-B14F-4D97-AF65-F5344CB8AC3E}">
        <p14:creationId xmlns:p14="http://schemas.microsoft.com/office/powerpoint/2010/main" val="384938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17" y="365127"/>
            <a:ext cx="6516733" cy="899794"/>
          </a:xfrm>
        </p:spPr>
        <p:txBody>
          <a:bodyPr>
            <a:normAutofit/>
          </a:bodyPr>
          <a:lstStyle/>
          <a:p>
            <a:r>
              <a:rPr lang="en-US" sz="4000" dirty="0"/>
              <a:t>Strategic Planning</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endParaRPr lang="en-US" dirty="0"/>
          </a:p>
          <a:p>
            <a:pPr marL="285750" lvl="0" indent="-285750" defTabSz="457200">
              <a:spcAft>
                <a:spcPts val="600"/>
              </a:spcAft>
              <a:buClr>
                <a:srgbClr val="30ACEC">
                  <a:lumMod val="75000"/>
                </a:srgbClr>
              </a:buClr>
            </a:pPr>
            <a:endParaRPr lang="en-US" sz="2400" dirty="0">
              <a:solidFill>
                <a:prstClr val="black"/>
              </a:solidFill>
            </a:endParaRPr>
          </a:p>
          <a:p>
            <a:endParaRPr lang="en-US" dirty="0"/>
          </a:p>
        </p:txBody>
      </p:sp>
      <p:pic>
        <p:nvPicPr>
          <p:cNvPr id="5" name="Picture 4">
            <a:extLst>
              <a:ext uri="{FF2B5EF4-FFF2-40B4-BE49-F238E27FC236}">
                <a16:creationId xmlns:a16="http://schemas.microsoft.com/office/drawing/2014/main" id="{61796C1E-5B95-4782-8111-E3CF35458244}"/>
              </a:ext>
            </a:extLst>
          </p:cNvPr>
          <p:cNvPicPr>
            <a:picLocks noChangeAspect="1"/>
          </p:cNvPicPr>
          <p:nvPr/>
        </p:nvPicPr>
        <p:blipFill>
          <a:blip r:embed="rId4"/>
          <a:stretch>
            <a:fillRect/>
          </a:stretch>
        </p:blipFill>
        <p:spPr>
          <a:xfrm>
            <a:off x="924005" y="1404420"/>
            <a:ext cx="6904176" cy="4345832"/>
          </a:xfrm>
          <a:prstGeom prst="rect">
            <a:avLst/>
          </a:prstGeom>
        </p:spPr>
      </p:pic>
    </p:spTree>
    <p:custDataLst>
      <p:tags r:id="rId1"/>
    </p:custDataLst>
    <p:extLst>
      <p:ext uri="{BB962C8B-B14F-4D97-AF65-F5344CB8AC3E}">
        <p14:creationId xmlns:p14="http://schemas.microsoft.com/office/powerpoint/2010/main" val="329631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83BE56-E1A5-41D4-AE5C-498700FB2741}"/>
              </a:ext>
            </a:extLst>
          </p:cNvPr>
          <p:cNvPicPr>
            <a:picLocks noChangeAspect="1"/>
          </p:cNvPicPr>
          <p:nvPr/>
        </p:nvPicPr>
        <p:blipFill>
          <a:blip r:embed="rId4"/>
          <a:stretch>
            <a:fillRect/>
          </a:stretch>
        </p:blipFill>
        <p:spPr>
          <a:xfrm>
            <a:off x="4771417" y="4001294"/>
            <a:ext cx="3968890" cy="1970899"/>
          </a:xfrm>
          <a:prstGeom prst="rect">
            <a:avLst/>
          </a:prstGeom>
          <a:blipFill dpi="0" rotWithShape="1">
            <a:blip r:embed="rId5">
              <a:alphaModFix amt="19000"/>
            </a:blip>
            <a:srcRect/>
            <a:tile tx="0" ty="0" sx="100000" sy="100000" flip="none" algn="tl"/>
          </a:blipFill>
        </p:spPr>
      </p:pic>
      <p:sp>
        <p:nvSpPr>
          <p:cNvPr id="2" name="Title 1"/>
          <p:cNvSpPr>
            <a:spLocks noGrp="1"/>
          </p:cNvSpPr>
          <p:nvPr>
            <p:ph type="title"/>
          </p:nvPr>
        </p:nvSpPr>
        <p:spPr>
          <a:xfrm>
            <a:off x="1998617" y="365127"/>
            <a:ext cx="6516733" cy="933254"/>
          </a:xfrm>
        </p:spPr>
        <p:txBody>
          <a:bodyPr>
            <a:normAutofit/>
          </a:bodyPr>
          <a:lstStyle/>
          <a:p>
            <a:r>
              <a:rPr lang="en-US" sz="4000" dirty="0"/>
              <a:t>Strategic Planning</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endParaRPr lang="en-US" dirty="0"/>
          </a:p>
          <a:p>
            <a:pPr marL="285750" lvl="0" indent="-285750" defTabSz="457200">
              <a:spcAft>
                <a:spcPts val="600"/>
              </a:spcAft>
              <a:buClr>
                <a:srgbClr val="30ACEC">
                  <a:lumMod val="75000"/>
                </a:srgbClr>
              </a:buClr>
            </a:pPr>
            <a:endParaRPr lang="en-US" sz="2400" dirty="0">
              <a:solidFill>
                <a:prstClr val="black"/>
              </a:solidFill>
            </a:endParaRPr>
          </a:p>
          <a:p>
            <a:endParaRPr lang="en-US" dirty="0"/>
          </a:p>
        </p:txBody>
      </p:sp>
      <p:sp>
        <p:nvSpPr>
          <p:cNvPr id="3" name="Rectangle 2">
            <a:extLst>
              <a:ext uri="{FF2B5EF4-FFF2-40B4-BE49-F238E27FC236}">
                <a16:creationId xmlns:a16="http://schemas.microsoft.com/office/drawing/2014/main" id="{4E0925AC-D206-49B3-9038-940418535800}"/>
              </a:ext>
            </a:extLst>
          </p:cNvPr>
          <p:cNvSpPr/>
          <p:nvPr/>
        </p:nvSpPr>
        <p:spPr>
          <a:xfrm>
            <a:off x="1000205" y="1523515"/>
            <a:ext cx="7965059" cy="2609945"/>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Opportunities – What external factors are helpful to our goals? These should be prioritized and maximized.</a:t>
            </a:r>
          </a:p>
          <a:p>
            <a:pPr lvl="0" defTabSz="457200">
              <a:spcBef>
                <a:spcPct val="20000"/>
              </a:spcBef>
              <a:spcAft>
                <a:spcPts val="600"/>
              </a:spcAft>
              <a:buClr>
                <a:srgbClr val="30ACEC">
                  <a:lumMod val="75000"/>
                </a:srgbClr>
              </a:buClr>
              <a:buSzPct val="145000"/>
            </a:pPr>
            <a:endParaRPr lang="en-US" sz="2400" dirty="0">
              <a:solidFill>
                <a:prstClr val="black"/>
              </a:solidFill>
            </a:endParaRP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Threats – What external factors can damage our performance or be harmful to our goals? These should be countered and minimized. </a:t>
            </a:r>
          </a:p>
        </p:txBody>
      </p:sp>
    </p:spTree>
    <p:custDataLst>
      <p:tags r:id="rId1"/>
    </p:custDataLst>
    <p:extLst>
      <p:ext uri="{BB962C8B-B14F-4D97-AF65-F5344CB8AC3E}">
        <p14:creationId xmlns:p14="http://schemas.microsoft.com/office/powerpoint/2010/main" val="390199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83BE56-E1A5-41D4-AE5C-498700FB2741}"/>
              </a:ext>
            </a:extLst>
          </p:cNvPr>
          <p:cNvPicPr>
            <a:picLocks noChangeAspect="1"/>
          </p:cNvPicPr>
          <p:nvPr/>
        </p:nvPicPr>
        <p:blipFill>
          <a:blip r:embed="rId4"/>
          <a:stretch>
            <a:fillRect/>
          </a:stretch>
        </p:blipFill>
        <p:spPr>
          <a:xfrm>
            <a:off x="5256983" y="4326131"/>
            <a:ext cx="3396503" cy="1686659"/>
          </a:xfrm>
          <a:prstGeom prst="rect">
            <a:avLst/>
          </a:prstGeom>
          <a:blipFill dpi="0" rotWithShape="1">
            <a:blip r:embed="rId5">
              <a:alphaModFix amt="19000"/>
            </a:blip>
            <a:srcRect/>
            <a:tile tx="0" ty="0" sx="100000" sy="100000" flip="none" algn="tl"/>
          </a:blipFill>
        </p:spPr>
      </p:pic>
      <p:sp>
        <p:nvSpPr>
          <p:cNvPr id="2" name="Title 1"/>
          <p:cNvSpPr>
            <a:spLocks noGrp="1"/>
          </p:cNvSpPr>
          <p:nvPr>
            <p:ph type="title"/>
          </p:nvPr>
        </p:nvSpPr>
        <p:spPr>
          <a:xfrm>
            <a:off x="1998617" y="365127"/>
            <a:ext cx="6516733" cy="933254"/>
          </a:xfrm>
        </p:spPr>
        <p:txBody>
          <a:bodyPr>
            <a:normAutofit/>
          </a:bodyPr>
          <a:lstStyle/>
          <a:p>
            <a:r>
              <a:rPr lang="en-US" sz="4000" dirty="0"/>
              <a:t>Internal Environment</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endParaRPr lang="en-US" dirty="0"/>
          </a:p>
          <a:p>
            <a:pPr marL="285750" lvl="0" indent="-285750" defTabSz="457200">
              <a:spcAft>
                <a:spcPts val="600"/>
              </a:spcAft>
              <a:buClr>
                <a:srgbClr val="30ACEC">
                  <a:lumMod val="75000"/>
                </a:srgbClr>
              </a:buClr>
            </a:pPr>
            <a:endParaRPr lang="en-US" sz="2400" dirty="0">
              <a:solidFill>
                <a:prstClr val="black"/>
              </a:solidFill>
            </a:endParaRPr>
          </a:p>
          <a:p>
            <a:endParaRPr lang="en-US" dirty="0"/>
          </a:p>
        </p:txBody>
      </p:sp>
      <p:sp>
        <p:nvSpPr>
          <p:cNvPr id="3" name="Rectangle 2">
            <a:extLst>
              <a:ext uri="{FF2B5EF4-FFF2-40B4-BE49-F238E27FC236}">
                <a16:creationId xmlns:a16="http://schemas.microsoft.com/office/drawing/2014/main" id="{4E0925AC-D206-49B3-9038-940418535800}"/>
              </a:ext>
            </a:extLst>
          </p:cNvPr>
          <p:cNvSpPr/>
          <p:nvPr/>
        </p:nvSpPr>
        <p:spPr>
          <a:xfrm>
            <a:off x="844296" y="1484211"/>
            <a:ext cx="7965059" cy="3499420"/>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Strengths – What do we do well now that are helpful to achieving our goals? Things that are good now – should be refined and used as positive leverage</a:t>
            </a:r>
          </a:p>
          <a:p>
            <a:pPr marL="285750" lvl="0" indent="-285750" defTabSz="457200">
              <a:spcBef>
                <a:spcPct val="20000"/>
              </a:spcBef>
              <a:spcAft>
                <a:spcPts val="600"/>
              </a:spcAft>
              <a:buClr>
                <a:srgbClr val="30ACEC">
                  <a:lumMod val="75000"/>
                </a:srgbClr>
              </a:buClr>
              <a:buSzPct val="145000"/>
              <a:buFont typeface="Arial"/>
              <a:buChar char="•"/>
            </a:pPr>
            <a:endParaRPr lang="en-US" sz="2400" dirty="0">
              <a:solidFill>
                <a:prstClr val="black"/>
              </a:solidFill>
            </a:endParaRP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Weaknesses – What do we not do well or what are we doing that may be harmful to our goals? Things that are bad now – remedy, change, or stop doing them</a:t>
            </a:r>
          </a:p>
          <a:p>
            <a:pPr lvl="0" defTabSz="457200">
              <a:spcBef>
                <a:spcPct val="20000"/>
              </a:spcBef>
              <a:spcAft>
                <a:spcPts val="600"/>
              </a:spcAft>
              <a:buClr>
                <a:srgbClr val="30ACEC">
                  <a:lumMod val="75000"/>
                </a:srgbClr>
              </a:buClr>
              <a:buSzPct val="145000"/>
            </a:pPr>
            <a:endParaRPr lang="en-US" sz="2400" dirty="0">
              <a:solidFill>
                <a:prstClr val="black"/>
              </a:solidFill>
            </a:endParaRPr>
          </a:p>
        </p:txBody>
      </p:sp>
    </p:spTree>
    <p:custDataLst>
      <p:tags r:id="rId1"/>
    </p:custDataLst>
    <p:extLst>
      <p:ext uri="{BB962C8B-B14F-4D97-AF65-F5344CB8AC3E}">
        <p14:creationId xmlns:p14="http://schemas.microsoft.com/office/powerpoint/2010/main" val="401616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External Environment</a:t>
            </a:r>
            <a:endParaRPr lang="en-US" sz="4000" dirty="0"/>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285750" lvl="0" indent="-285750" defTabSz="457200">
              <a:spcAft>
                <a:spcPts val="600"/>
              </a:spcAft>
              <a:buClr>
                <a:srgbClr val="30ACEC">
                  <a:lumMod val="75000"/>
                </a:srgbClr>
              </a:buClr>
            </a:pPr>
            <a:r>
              <a:rPr lang="en-US" sz="2400">
                <a:solidFill>
                  <a:prstClr val="black"/>
                </a:solidFill>
              </a:rPr>
              <a:t>Opportunities – What external factors are helpful to our goals? These should be prioritized and maximized.</a:t>
            </a:r>
          </a:p>
          <a:p>
            <a:pPr marL="285750" lvl="0" indent="-285750" defTabSz="457200">
              <a:spcAft>
                <a:spcPts val="600"/>
              </a:spcAft>
              <a:buClr>
                <a:srgbClr val="30ACEC">
                  <a:lumMod val="75000"/>
                </a:srgbClr>
              </a:buClr>
            </a:pPr>
            <a:r>
              <a:rPr lang="en-US" sz="2400">
                <a:solidFill>
                  <a:prstClr val="black"/>
                </a:solidFill>
              </a:rPr>
              <a:t>Threats – What external factors can damage our performance or be harmful to our goals? These should be countered and minimized. </a:t>
            </a:r>
          </a:p>
          <a:p>
            <a:pPr marL="0" indent="0">
              <a:buNone/>
            </a:pPr>
            <a:endParaRPr lang="en-US" dirty="0"/>
          </a:p>
          <a:p>
            <a:pPr marL="285750" lvl="0" indent="-285750" defTabSz="457200">
              <a:spcAft>
                <a:spcPts val="600"/>
              </a:spcAft>
              <a:buClr>
                <a:srgbClr val="30ACEC">
                  <a:lumMod val="75000"/>
                </a:srgbClr>
              </a:buClr>
            </a:pPr>
            <a:endParaRPr lang="en-US" sz="2400">
              <a:solidFill>
                <a:prstClr val="black"/>
              </a:solidFill>
            </a:endParaRPr>
          </a:p>
          <a:p>
            <a:endParaRPr lang="en-US" dirty="0"/>
          </a:p>
        </p:txBody>
      </p:sp>
      <p:pic>
        <p:nvPicPr>
          <p:cNvPr id="4" name="Picture 3">
            <a:extLst>
              <a:ext uri="{FF2B5EF4-FFF2-40B4-BE49-F238E27FC236}">
                <a16:creationId xmlns:a16="http://schemas.microsoft.com/office/drawing/2014/main" id="{EA659953-4A35-4ACC-BD17-24AC124A3371}"/>
              </a:ext>
            </a:extLst>
          </p:cNvPr>
          <p:cNvPicPr>
            <a:picLocks noChangeAspect="1"/>
          </p:cNvPicPr>
          <p:nvPr/>
        </p:nvPicPr>
        <p:blipFill>
          <a:blip r:embed="rId4"/>
          <a:stretch>
            <a:fillRect/>
          </a:stretch>
        </p:blipFill>
        <p:spPr>
          <a:xfrm>
            <a:off x="3322320" y="3815216"/>
            <a:ext cx="4972578" cy="1940392"/>
          </a:xfrm>
          <a:prstGeom prst="rect">
            <a:avLst/>
          </a:prstGeom>
        </p:spPr>
      </p:pic>
    </p:spTree>
    <p:custDataLst>
      <p:tags r:id="rId1"/>
    </p:custDataLst>
    <p:extLst>
      <p:ext uri="{BB962C8B-B14F-4D97-AF65-F5344CB8AC3E}">
        <p14:creationId xmlns:p14="http://schemas.microsoft.com/office/powerpoint/2010/main" val="70671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gn="r" defTabSz="457200"/>
            <a:r>
              <a:rPr lang="en-US" sz="4200"/>
              <a:t>SWOT Analysis Templates</a:t>
            </a:r>
          </a:p>
        </p:txBody>
      </p:sp>
      <p:sp>
        <p:nvSpPr>
          <p:cNvPr id="3" name="Content Placeholder 2">
            <a:extLst>
              <a:ext uri="{FF2B5EF4-FFF2-40B4-BE49-F238E27FC236}">
                <a16:creationId xmlns:a16="http://schemas.microsoft.com/office/drawing/2014/main" id="{5C33D2E7-3F05-4C72-BCE7-84BBC6954A99}"/>
              </a:ext>
            </a:extLst>
          </p:cNvPr>
          <p:cNvSpPr>
            <a:spLocks noGrp="1"/>
          </p:cNvSpPr>
          <p:nvPr>
            <p:ph idx="1"/>
          </p:nvPr>
        </p:nvSpPr>
        <p:spPr/>
        <p:txBody>
          <a:bodyPr/>
          <a:lstStyle/>
          <a:p>
            <a:endParaRPr lang="en-US" dirty="0"/>
          </a:p>
        </p:txBody>
      </p:sp>
      <p:pic>
        <p:nvPicPr>
          <p:cNvPr id="12" name="Content Placeholder 7">
            <a:extLst>
              <a:ext uri="{FF2B5EF4-FFF2-40B4-BE49-F238E27FC236}">
                <a16:creationId xmlns:a16="http://schemas.microsoft.com/office/drawing/2014/main" id="{6DCBB87A-E749-4F19-9A94-0B846414A112}"/>
              </a:ext>
            </a:extLst>
          </p:cNvPr>
          <p:cNvPicPr>
            <a:picLocks noChangeAspect="1"/>
          </p:cNvPicPr>
          <p:nvPr/>
        </p:nvPicPr>
        <p:blipFill>
          <a:blip r:embed="rId4"/>
          <a:stretch>
            <a:fillRect/>
          </a:stretch>
        </p:blipFill>
        <p:spPr>
          <a:xfrm>
            <a:off x="937640" y="1913251"/>
            <a:ext cx="2628520" cy="3644352"/>
          </a:xfrm>
          <a:prstGeom prst="rect">
            <a:avLst/>
          </a:prstGeom>
        </p:spPr>
      </p:pic>
      <p:pic>
        <p:nvPicPr>
          <p:cNvPr id="9" name="Picture 8">
            <a:extLst>
              <a:ext uri="{FF2B5EF4-FFF2-40B4-BE49-F238E27FC236}">
                <a16:creationId xmlns:a16="http://schemas.microsoft.com/office/drawing/2014/main" id="{C55E783C-1F83-4ACD-9CEC-FFDACA953BF9}"/>
              </a:ext>
            </a:extLst>
          </p:cNvPr>
          <p:cNvPicPr>
            <a:picLocks noChangeAspect="1"/>
          </p:cNvPicPr>
          <p:nvPr/>
        </p:nvPicPr>
        <p:blipFill>
          <a:blip r:embed="rId5"/>
          <a:stretch>
            <a:fillRect/>
          </a:stretch>
        </p:blipFill>
        <p:spPr>
          <a:xfrm>
            <a:off x="4982663" y="1913251"/>
            <a:ext cx="3109777" cy="4022488"/>
          </a:xfrm>
          <a:prstGeom prst="rect">
            <a:avLst/>
          </a:prstGeom>
        </p:spPr>
      </p:pic>
    </p:spTree>
    <p:custDataLst>
      <p:tags r:id="rId1"/>
    </p:custDataLst>
    <p:extLst>
      <p:ext uri="{BB962C8B-B14F-4D97-AF65-F5344CB8AC3E}">
        <p14:creationId xmlns:p14="http://schemas.microsoft.com/office/powerpoint/2010/main" val="82659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After the SWOT</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0" indent="0">
              <a:buNone/>
            </a:pPr>
            <a:endParaRPr lang="en-US" dirty="0"/>
          </a:p>
          <a:p>
            <a:pPr marL="285750" lvl="0" indent="-285750" defTabSz="457200">
              <a:spcAft>
                <a:spcPts val="600"/>
              </a:spcAft>
              <a:buClr>
                <a:srgbClr val="30ACEC">
                  <a:lumMod val="75000"/>
                </a:srgbClr>
              </a:buClr>
            </a:pPr>
            <a:r>
              <a:rPr lang="en-US" sz="2400" dirty="0">
                <a:solidFill>
                  <a:prstClr val="black"/>
                </a:solidFill>
              </a:rPr>
              <a:t>Identify key issues, questions, and choices to be addressed as part of the process.</a:t>
            </a:r>
          </a:p>
          <a:p>
            <a:pPr marL="285750" lvl="0" indent="-285750" defTabSz="457200">
              <a:spcAft>
                <a:spcPts val="600"/>
              </a:spcAft>
              <a:buClr>
                <a:srgbClr val="30ACEC">
                  <a:lumMod val="75000"/>
                </a:srgbClr>
              </a:buClr>
            </a:pPr>
            <a:r>
              <a:rPr lang="en-US" sz="2400" dirty="0">
                <a:solidFill>
                  <a:prstClr val="black"/>
                </a:solidFill>
              </a:rPr>
              <a:t>Prioritize strategic issues that emerged from the SWOT and then prioritize them in terms of importance, timing, and feasibility.</a:t>
            </a:r>
          </a:p>
          <a:p>
            <a:pPr marL="285750" lvl="0" indent="-285750" defTabSz="457200">
              <a:spcAft>
                <a:spcPts val="600"/>
              </a:spcAft>
              <a:buClr>
                <a:srgbClr val="30ACEC">
                  <a:lumMod val="75000"/>
                </a:srgbClr>
              </a:buClr>
            </a:pPr>
            <a:r>
              <a:rPr lang="en-US" sz="2400" dirty="0">
                <a:solidFill>
                  <a:prstClr val="black"/>
                </a:solidFill>
              </a:rPr>
              <a:t>Use items from the SWOT to create specific strategic initiatives/goals</a:t>
            </a:r>
          </a:p>
          <a:p>
            <a:pPr marL="0" lvl="0" indent="0" defTabSz="457200">
              <a:spcAft>
                <a:spcPts val="600"/>
              </a:spcAft>
              <a:buClr>
                <a:srgbClr val="30ACEC">
                  <a:lumMod val="75000"/>
                </a:srgbClr>
              </a:buClr>
              <a:buNone/>
            </a:pPr>
            <a:endParaRPr lang="en-US" sz="2400" dirty="0">
              <a:solidFill>
                <a:prstClr val="black"/>
              </a:solidFill>
            </a:endParaRPr>
          </a:p>
          <a:p>
            <a:endParaRPr lang="en-US" dirty="0"/>
          </a:p>
        </p:txBody>
      </p:sp>
    </p:spTree>
    <p:custDataLst>
      <p:tags r:id="rId1"/>
    </p:custDataLst>
    <p:extLst>
      <p:ext uri="{BB962C8B-B14F-4D97-AF65-F5344CB8AC3E}">
        <p14:creationId xmlns:p14="http://schemas.microsoft.com/office/powerpoint/2010/main" val="211377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 to Consider When Developing Goals</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0" lvl="0" indent="0" defTabSz="457200">
              <a:spcAft>
                <a:spcPts val="600"/>
              </a:spcAft>
              <a:buClr>
                <a:srgbClr val="30ACEC">
                  <a:lumMod val="75000"/>
                </a:srgbClr>
              </a:buClr>
              <a:buNone/>
            </a:pPr>
            <a:endParaRPr lang="en-US" sz="2400" dirty="0">
              <a:solidFill>
                <a:prstClr val="black"/>
              </a:solidFill>
            </a:endParaRPr>
          </a:p>
          <a:p>
            <a:endParaRPr lang="en-US" dirty="0"/>
          </a:p>
        </p:txBody>
      </p:sp>
      <p:pic>
        <p:nvPicPr>
          <p:cNvPr id="3" name="Picture 2">
            <a:extLst>
              <a:ext uri="{FF2B5EF4-FFF2-40B4-BE49-F238E27FC236}">
                <a16:creationId xmlns:a16="http://schemas.microsoft.com/office/drawing/2014/main" id="{D811FBC1-E891-4E33-B4A9-E603C9A51D54}"/>
              </a:ext>
            </a:extLst>
          </p:cNvPr>
          <p:cNvPicPr>
            <a:picLocks noChangeAspect="1"/>
          </p:cNvPicPr>
          <p:nvPr/>
        </p:nvPicPr>
        <p:blipFill>
          <a:blip r:embed="rId4"/>
          <a:stretch>
            <a:fillRect/>
          </a:stretch>
        </p:blipFill>
        <p:spPr>
          <a:xfrm>
            <a:off x="6675120" y="2523607"/>
            <a:ext cx="2323601" cy="2323601"/>
          </a:xfrm>
          <a:prstGeom prst="rect">
            <a:avLst/>
          </a:prstGeom>
        </p:spPr>
      </p:pic>
      <p:sp>
        <p:nvSpPr>
          <p:cNvPr id="4" name="Rectangle 3">
            <a:extLst>
              <a:ext uri="{FF2B5EF4-FFF2-40B4-BE49-F238E27FC236}">
                <a16:creationId xmlns:a16="http://schemas.microsoft.com/office/drawing/2014/main" id="{592625C3-EBD4-46C2-999B-34474C5FCB62}"/>
              </a:ext>
            </a:extLst>
          </p:cNvPr>
          <p:cNvSpPr/>
          <p:nvPr/>
        </p:nvSpPr>
        <p:spPr>
          <a:xfrm>
            <a:off x="594360" y="1825625"/>
            <a:ext cx="6080760" cy="3499420"/>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Is the goal consistent with the organization’s mission, values, and operating principles?</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Is the goal practical, given personnel and financial resources?</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Is the goal likely to lead to substantial benefits that justify the costs in time and other resources?</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Is the goal appropriate at this given time?</a:t>
            </a:r>
          </a:p>
        </p:txBody>
      </p:sp>
    </p:spTree>
    <p:custDataLst>
      <p:tags r:id="rId1"/>
    </p:custDataLst>
    <p:extLst>
      <p:ext uri="{BB962C8B-B14F-4D97-AF65-F5344CB8AC3E}">
        <p14:creationId xmlns:p14="http://schemas.microsoft.com/office/powerpoint/2010/main" val="142514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Development of an Action Plan</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0" lvl="0" indent="0" defTabSz="457200">
              <a:spcAft>
                <a:spcPts val="600"/>
              </a:spcAft>
              <a:buClr>
                <a:srgbClr val="30ACEC">
                  <a:lumMod val="75000"/>
                </a:srgbClr>
              </a:buClr>
              <a:buNone/>
            </a:pPr>
            <a:endParaRPr lang="en-US" sz="2400" dirty="0">
              <a:solidFill>
                <a:prstClr val="black"/>
              </a:solidFill>
            </a:endParaRPr>
          </a:p>
          <a:p>
            <a:endParaRPr lang="en-US" dirty="0"/>
          </a:p>
        </p:txBody>
      </p:sp>
      <p:sp>
        <p:nvSpPr>
          <p:cNvPr id="5" name="Rectangle 4">
            <a:extLst>
              <a:ext uri="{FF2B5EF4-FFF2-40B4-BE49-F238E27FC236}">
                <a16:creationId xmlns:a16="http://schemas.microsoft.com/office/drawing/2014/main" id="{91BBE966-7C8D-416D-A681-B0EB31612045}"/>
              </a:ext>
            </a:extLst>
          </p:cNvPr>
          <p:cNvSpPr/>
          <p:nvPr/>
        </p:nvSpPr>
        <p:spPr>
          <a:xfrm>
            <a:off x="868681" y="1500329"/>
            <a:ext cx="8128838" cy="4465838"/>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What steps, processes, actions are needed to accomplish each goal? No more than 3-5 per goal.</a:t>
            </a:r>
          </a:p>
          <a:p>
            <a:pPr marL="742950" lvl="1" indent="-285750" defTabSz="457200">
              <a:spcBef>
                <a:spcPct val="20000"/>
              </a:spcBef>
              <a:spcAft>
                <a:spcPts val="600"/>
              </a:spcAft>
              <a:buClr>
                <a:srgbClr val="30ACEC">
                  <a:lumMod val="75000"/>
                </a:srgbClr>
              </a:buClr>
              <a:buSzPct val="145000"/>
              <a:buFont typeface="Arial"/>
              <a:buChar char="•"/>
            </a:pPr>
            <a:r>
              <a:rPr lang="en-US" sz="2000" dirty="0">
                <a:solidFill>
                  <a:prstClr val="black"/>
                </a:solidFill>
              </a:rPr>
              <a:t>What metric is used to measure success or failure</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Who is responsible for meeting and reporting on each action step? This person or committee is accountable!</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What is the timeline for completion of each action step?</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What is the budget associated with each action step?</a:t>
            </a:r>
          </a:p>
          <a:p>
            <a:pPr marL="285750" lvl="0" indent="-285750" defTabSz="457200">
              <a:spcBef>
                <a:spcPct val="20000"/>
              </a:spcBef>
              <a:spcAft>
                <a:spcPts val="600"/>
              </a:spcAft>
              <a:buClr>
                <a:srgbClr val="30ACEC">
                  <a:lumMod val="75000"/>
                </a:srgbClr>
              </a:buClr>
              <a:buSzPct val="145000"/>
              <a:buFont typeface="Arial"/>
              <a:buChar char="•"/>
            </a:pPr>
            <a:r>
              <a:rPr lang="en-US" sz="2400" dirty="0">
                <a:solidFill>
                  <a:prstClr val="black"/>
                </a:solidFill>
              </a:rPr>
              <a:t>Procedures should be built in for modification – the action steps should be fluid, changing as the environment or organization changes, but the strategic goals should remain</a:t>
            </a:r>
          </a:p>
        </p:txBody>
      </p:sp>
    </p:spTree>
    <p:custDataLst>
      <p:tags r:id="rId1"/>
    </p:custDataLst>
    <p:extLst>
      <p:ext uri="{BB962C8B-B14F-4D97-AF65-F5344CB8AC3E}">
        <p14:creationId xmlns:p14="http://schemas.microsoft.com/office/powerpoint/2010/main" val="379261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Final Product</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a:xfrm>
            <a:off x="628650" y="1825625"/>
            <a:ext cx="4217670" cy="4351338"/>
          </a:xfrm>
        </p:spPr>
        <p:txBody>
          <a:bodyPr>
            <a:normAutofit/>
          </a:bodyPr>
          <a:lstStyle/>
          <a:p>
            <a:pPr marL="285750" lvl="0" indent="-285750" defTabSz="457200">
              <a:spcAft>
                <a:spcPts val="600"/>
              </a:spcAft>
              <a:buClr>
                <a:srgbClr val="30ACEC">
                  <a:lumMod val="75000"/>
                </a:srgbClr>
              </a:buClr>
            </a:pPr>
            <a:r>
              <a:rPr lang="en-US" dirty="0"/>
              <a:t>Finalize the written Strategic Plan</a:t>
            </a:r>
          </a:p>
          <a:p>
            <a:pPr marL="0" lvl="0" indent="0" defTabSz="457200">
              <a:spcAft>
                <a:spcPts val="600"/>
              </a:spcAft>
              <a:buClr>
                <a:srgbClr val="30ACEC">
                  <a:lumMod val="75000"/>
                </a:srgbClr>
              </a:buClr>
              <a:buNone/>
            </a:pPr>
            <a:endParaRPr lang="en-US" dirty="0"/>
          </a:p>
          <a:p>
            <a:pPr marL="285750" lvl="0" indent="-285750" defTabSz="457200">
              <a:spcAft>
                <a:spcPts val="600"/>
              </a:spcAft>
              <a:buClr>
                <a:srgbClr val="30ACEC">
                  <a:lumMod val="75000"/>
                </a:srgbClr>
              </a:buClr>
            </a:pPr>
            <a:r>
              <a:rPr lang="en-US" dirty="0"/>
              <a:t>Create a dashboard as a visual for your progress</a:t>
            </a:r>
          </a:p>
          <a:p>
            <a:pPr marL="0" lvl="0" indent="0" defTabSz="457200">
              <a:spcAft>
                <a:spcPts val="600"/>
              </a:spcAft>
              <a:buClr>
                <a:srgbClr val="30ACEC">
                  <a:lumMod val="75000"/>
                </a:srgbClr>
              </a:buClr>
              <a:buNone/>
            </a:pPr>
            <a:endParaRPr lang="en-US" dirty="0"/>
          </a:p>
          <a:p>
            <a:endParaRPr lang="en-US" dirty="0"/>
          </a:p>
        </p:txBody>
      </p:sp>
      <p:pic>
        <p:nvPicPr>
          <p:cNvPr id="3" name="Picture 2">
            <a:extLst>
              <a:ext uri="{FF2B5EF4-FFF2-40B4-BE49-F238E27FC236}">
                <a16:creationId xmlns:a16="http://schemas.microsoft.com/office/drawing/2014/main" id="{5B4CA7A8-90EE-449B-9C1A-A9409D645465}"/>
              </a:ext>
            </a:extLst>
          </p:cNvPr>
          <p:cNvPicPr>
            <a:picLocks noChangeAspect="1"/>
          </p:cNvPicPr>
          <p:nvPr/>
        </p:nvPicPr>
        <p:blipFill rotWithShape="1">
          <a:blip r:embed="rId4"/>
          <a:srcRect l="12408" r="16475" b="3"/>
          <a:stretch/>
        </p:blipFill>
        <p:spPr>
          <a:xfrm>
            <a:off x="5412291" y="1961994"/>
            <a:ext cx="3230880" cy="340715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1BBE966-7C8D-416D-A681-B0EB31612045}"/>
              </a:ext>
            </a:extLst>
          </p:cNvPr>
          <p:cNvSpPr/>
          <p:nvPr/>
        </p:nvSpPr>
        <p:spPr>
          <a:xfrm>
            <a:off x="1194621" y="1500329"/>
            <a:ext cx="7802897" cy="461665"/>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endParaRPr lang="en-US" sz="2400" dirty="0">
              <a:solidFill>
                <a:prstClr val="black"/>
              </a:solidFill>
            </a:endParaRPr>
          </a:p>
        </p:txBody>
      </p:sp>
    </p:spTree>
    <p:custDataLst>
      <p:tags r:id="rId1"/>
    </p:custDataLst>
    <p:extLst>
      <p:ext uri="{BB962C8B-B14F-4D97-AF65-F5344CB8AC3E}">
        <p14:creationId xmlns:p14="http://schemas.microsoft.com/office/powerpoint/2010/main" val="339512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34" charset="-128"/>
              </a:rPr>
              <a:t>So What Does That Mean?</a:t>
            </a:r>
            <a:endParaRPr lang="en-US" dirty="0"/>
          </a:p>
        </p:txBody>
      </p:sp>
      <p:sp>
        <p:nvSpPr>
          <p:cNvPr id="3" name="Content Placeholder 2"/>
          <p:cNvSpPr>
            <a:spLocks noGrp="1"/>
          </p:cNvSpPr>
          <p:nvPr>
            <p:ph idx="1"/>
          </p:nvPr>
        </p:nvSpPr>
        <p:spPr>
          <a:xfrm>
            <a:off x="369570" y="1871345"/>
            <a:ext cx="7886700" cy="4351338"/>
          </a:xfrm>
        </p:spPr>
        <p:txBody>
          <a:bodyPr>
            <a:normAutofit/>
          </a:bodyPr>
          <a:lstStyle/>
          <a:p>
            <a:r>
              <a:rPr lang="en-US" sz="2400" dirty="0"/>
              <a:t>Disciplined effort that produces fundamental decisions and actions that shape and guide what an organization is, who it serves, what it does, and why it does it</a:t>
            </a:r>
          </a:p>
          <a:p>
            <a:pPr lvl="1"/>
            <a:r>
              <a:rPr lang="en-US" sz="2400" dirty="0"/>
              <a:t>focus on the future</a:t>
            </a:r>
          </a:p>
          <a:p>
            <a:r>
              <a:rPr lang="en-US" sz="2400" dirty="0"/>
              <a:t>An effective plan articulates </a:t>
            </a:r>
          </a:p>
          <a:p>
            <a:pPr lvl="1"/>
            <a:r>
              <a:rPr lang="en-US" sz="2400" dirty="0"/>
              <a:t>where an organization is going</a:t>
            </a:r>
          </a:p>
          <a:p>
            <a:pPr lvl="1"/>
            <a:r>
              <a:rPr lang="en-US" sz="2400" dirty="0"/>
              <a:t>the actions needed to make progress, and </a:t>
            </a:r>
          </a:p>
          <a:p>
            <a:pPr lvl="1"/>
            <a:r>
              <a:rPr lang="en-US" sz="2400" dirty="0"/>
              <a:t>how it will know if it is successful</a:t>
            </a:r>
          </a:p>
          <a:p>
            <a:pPr marL="0" indent="0">
              <a:buNone/>
            </a:pPr>
            <a:endParaRPr lang="en-US" dirty="0">
              <a:ea typeface="ＭＳ Ｐゴシック" pitchFamily="34" charset="-128"/>
            </a:endParaRPr>
          </a:p>
        </p:txBody>
      </p:sp>
      <p:sp>
        <p:nvSpPr>
          <p:cNvPr id="4" name="Rectangle 3">
            <a:extLst>
              <a:ext uri="{FF2B5EF4-FFF2-40B4-BE49-F238E27FC236}">
                <a16:creationId xmlns:a16="http://schemas.microsoft.com/office/drawing/2014/main" id="{74EE1521-E4B0-4533-8C54-3C6D13760EA5}"/>
              </a:ext>
            </a:extLst>
          </p:cNvPr>
          <p:cNvSpPr/>
          <p:nvPr/>
        </p:nvSpPr>
        <p:spPr>
          <a:xfrm>
            <a:off x="192376" y="5312000"/>
            <a:ext cx="4572000" cy="523220"/>
          </a:xfrm>
          <a:prstGeom prst="rect">
            <a:avLst/>
          </a:prstGeom>
        </p:spPr>
        <p:txBody>
          <a:bodyPr>
            <a:spAutoFit/>
          </a:bodyPr>
          <a:lstStyle/>
          <a:p>
            <a:pPr lvl="0"/>
            <a:r>
              <a:rPr lang="en-US" sz="1400" dirty="0">
                <a:solidFill>
                  <a:prstClr val="black"/>
                </a:solidFill>
              </a:rPr>
              <a:t>http://www.balancedscorecard.org/BSC-Basics/Strategic-Planning-Basics</a:t>
            </a:r>
          </a:p>
        </p:txBody>
      </p:sp>
      <p:pic>
        <p:nvPicPr>
          <p:cNvPr id="7" name="Picture 6">
            <a:extLst>
              <a:ext uri="{FF2B5EF4-FFF2-40B4-BE49-F238E27FC236}">
                <a16:creationId xmlns:a16="http://schemas.microsoft.com/office/drawing/2014/main" id="{02BC8BD7-C502-4236-901A-564C1A1CB181}"/>
              </a:ext>
            </a:extLst>
          </p:cNvPr>
          <p:cNvPicPr>
            <a:picLocks noChangeAspect="1"/>
          </p:cNvPicPr>
          <p:nvPr/>
        </p:nvPicPr>
        <p:blipFill>
          <a:blip r:embed="rId4"/>
          <a:stretch>
            <a:fillRect/>
          </a:stretch>
        </p:blipFill>
        <p:spPr>
          <a:xfrm>
            <a:off x="6252091" y="3026437"/>
            <a:ext cx="2723605" cy="2041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extLst>
      <p:ext uri="{BB962C8B-B14F-4D97-AF65-F5344CB8AC3E}">
        <p14:creationId xmlns:p14="http://schemas.microsoft.com/office/powerpoint/2010/main" val="85828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Now Let’s </a:t>
            </a:r>
            <a:r>
              <a:rPr lang="en-US" sz="4000"/>
              <a:t>Review the OSRT </a:t>
            </a:r>
            <a:r>
              <a:rPr lang="en-US" sz="4000" dirty="0"/>
              <a:t>Strategic Plan</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0" lvl="0" indent="0" defTabSz="457200">
              <a:spcAft>
                <a:spcPts val="600"/>
              </a:spcAft>
              <a:buClr>
                <a:srgbClr val="30ACEC">
                  <a:lumMod val="75000"/>
                </a:srgbClr>
              </a:buClr>
              <a:buNone/>
            </a:pPr>
            <a:endParaRPr lang="en-US" sz="2400" dirty="0">
              <a:solidFill>
                <a:prstClr val="black"/>
              </a:solidFill>
            </a:endParaRPr>
          </a:p>
          <a:p>
            <a:endParaRPr lang="en-US" dirty="0"/>
          </a:p>
        </p:txBody>
      </p:sp>
      <p:sp>
        <p:nvSpPr>
          <p:cNvPr id="5" name="Rectangle 4">
            <a:extLst>
              <a:ext uri="{FF2B5EF4-FFF2-40B4-BE49-F238E27FC236}">
                <a16:creationId xmlns:a16="http://schemas.microsoft.com/office/drawing/2014/main" id="{91BBE966-7C8D-416D-A681-B0EB31612045}"/>
              </a:ext>
            </a:extLst>
          </p:cNvPr>
          <p:cNvSpPr/>
          <p:nvPr/>
        </p:nvSpPr>
        <p:spPr>
          <a:xfrm>
            <a:off x="1194621" y="1500329"/>
            <a:ext cx="7802897" cy="461665"/>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endParaRPr lang="en-US" sz="2400" dirty="0">
              <a:solidFill>
                <a:prstClr val="black"/>
              </a:solidFill>
            </a:endParaRPr>
          </a:p>
        </p:txBody>
      </p:sp>
      <p:pic>
        <p:nvPicPr>
          <p:cNvPr id="8" name="Picture 7">
            <a:extLst>
              <a:ext uri="{FF2B5EF4-FFF2-40B4-BE49-F238E27FC236}">
                <a16:creationId xmlns:a16="http://schemas.microsoft.com/office/drawing/2014/main" id="{BB8EDD4A-E8F3-4CEF-AD51-72B5805DAEF5}"/>
              </a:ext>
            </a:extLst>
          </p:cNvPr>
          <p:cNvPicPr>
            <a:picLocks noChangeAspect="1"/>
          </p:cNvPicPr>
          <p:nvPr/>
        </p:nvPicPr>
        <p:blipFill>
          <a:blip r:embed="rId4"/>
          <a:stretch>
            <a:fillRect/>
          </a:stretch>
        </p:blipFill>
        <p:spPr>
          <a:xfrm>
            <a:off x="2194102" y="1793025"/>
            <a:ext cx="5349698" cy="3564646"/>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444395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Approval of  Strategic Plan</a:t>
            </a:r>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0" lvl="0" indent="0" defTabSz="457200">
              <a:spcAft>
                <a:spcPts val="600"/>
              </a:spcAft>
              <a:buClr>
                <a:srgbClr val="30ACEC">
                  <a:lumMod val="75000"/>
                </a:srgbClr>
              </a:buClr>
              <a:buNone/>
            </a:pPr>
            <a:endParaRPr lang="en-US" sz="2400" dirty="0">
              <a:solidFill>
                <a:prstClr val="black"/>
              </a:solidFill>
            </a:endParaRPr>
          </a:p>
          <a:p>
            <a:endParaRPr lang="en-US" dirty="0"/>
          </a:p>
        </p:txBody>
      </p:sp>
      <p:sp>
        <p:nvSpPr>
          <p:cNvPr id="5" name="Rectangle 4">
            <a:extLst>
              <a:ext uri="{FF2B5EF4-FFF2-40B4-BE49-F238E27FC236}">
                <a16:creationId xmlns:a16="http://schemas.microsoft.com/office/drawing/2014/main" id="{91BBE966-7C8D-416D-A681-B0EB31612045}"/>
              </a:ext>
            </a:extLst>
          </p:cNvPr>
          <p:cNvSpPr/>
          <p:nvPr/>
        </p:nvSpPr>
        <p:spPr>
          <a:xfrm>
            <a:off x="1194621" y="1500329"/>
            <a:ext cx="7802897" cy="461665"/>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endParaRPr lang="en-US" sz="2400" dirty="0">
              <a:solidFill>
                <a:prstClr val="black"/>
              </a:solidFill>
            </a:endParaRPr>
          </a:p>
        </p:txBody>
      </p:sp>
      <p:sp>
        <p:nvSpPr>
          <p:cNvPr id="4" name="Rectangle 3">
            <a:extLst>
              <a:ext uri="{FF2B5EF4-FFF2-40B4-BE49-F238E27FC236}">
                <a16:creationId xmlns:a16="http://schemas.microsoft.com/office/drawing/2014/main" id="{7BA6F39F-981B-4A12-B065-268096B570FF}"/>
              </a:ext>
            </a:extLst>
          </p:cNvPr>
          <p:cNvSpPr/>
          <p:nvPr/>
        </p:nvSpPr>
        <p:spPr>
          <a:xfrm>
            <a:off x="827288" y="1731161"/>
            <a:ext cx="7688062" cy="3785652"/>
          </a:xfrm>
          <a:prstGeom prst="rect">
            <a:avLst/>
          </a:prstGeom>
        </p:spPr>
        <p:txBody>
          <a:bodyPr wrap="square">
            <a:spAutoFit/>
          </a:bodyPr>
          <a:lstStyle/>
          <a:p>
            <a:pPr marL="285750" indent="-285750">
              <a:buFont typeface="Arial" panose="020B0604020202020204" pitchFamily="34" charset="0"/>
              <a:buChar char="•"/>
            </a:pPr>
            <a:r>
              <a:rPr lang="en-US" sz="2400" dirty="0"/>
              <a:t>The Board of Directors must approve the plan via a formal vote</a:t>
            </a:r>
          </a:p>
          <a:p>
            <a:endParaRPr lang="en-US" sz="2400" dirty="0"/>
          </a:p>
          <a:p>
            <a:pPr marL="285750" indent="-285750">
              <a:buFont typeface="Arial" panose="020B0604020202020204" pitchFamily="34" charset="0"/>
              <a:buChar char="•"/>
            </a:pPr>
            <a:r>
              <a:rPr lang="en-US" sz="2400" dirty="0"/>
              <a:t>Final Step – Share the plan with the membership</a:t>
            </a:r>
          </a:p>
          <a:p>
            <a:endParaRPr lang="en-US" sz="2400" dirty="0"/>
          </a:p>
          <a:p>
            <a:pPr marL="285750" indent="-285750">
              <a:buFont typeface="Arial" panose="020B0604020202020204" pitchFamily="34" charset="0"/>
              <a:buChar char="•"/>
            </a:pPr>
            <a:r>
              <a:rPr lang="en-US" sz="2400" dirty="0"/>
              <a:t>Begin the Action Steps and collect data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Record progress on the Dashboard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Discuss at every Board of Directors’ meeting</a:t>
            </a:r>
          </a:p>
        </p:txBody>
      </p:sp>
    </p:spTree>
    <p:custDataLst>
      <p:tags r:id="rId1"/>
    </p:custDataLst>
    <p:extLst>
      <p:ext uri="{BB962C8B-B14F-4D97-AF65-F5344CB8AC3E}">
        <p14:creationId xmlns:p14="http://schemas.microsoft.com/office/powerpoint/2010/main" val="3573528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625E9-8238-4E40-8332-F5AE0370D260}"/>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5D0D56C-D09A-4DD7-BA25-3B557BE4789D}"/>
              </a:ext>
            </a:extLst>
          </p:cNvPr>
          <p:cNvPicPr>
            <a:picLocks noGrp="1" noChangeAspect="1"/>
          </p:cNvPicPr>
          <p:nvPr>
            <p:ph idx="1"/>
          </p:nvPr>
        </p:nvPicPr>
        <p:blipFill>
          <a:blip r:embed="rId3"/>
          <a:stretch>
            <a:fillRect/>
          </a:stretch>
        </p:blipFill>
        <p:spPr>
          <a:xfrm>
            <a:off x="2225040" y="165646"/>
            <a:ext cx="5593081" cy="5648558"/>
          </a:xfrm>
          <a:prstGeom prst="rect">
            <a:avLst/>
          </a:prstGeom>
        </p:spPr>
      </p:pic>
    </p:spTree>
    <p:extLst>
      <p:ext uri="{BB962C8B-B14F-4D97-AF65-F5344CB8AC3E}">
        <p14:creationId xmlns:p14="http://schemas.microsoft.com/office/powerpoint/2010/main" val="12677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BC20DE-8EBA-4C67-B1FC-4CD6F635D830}"/>
              </a:ext>
            </a:extLst>
          </p:cNvPr>
          <p:cNvPicPr>
            <a:picLocks noChangeAspect="1"/>
          </p:cNvPicPr>
          <p:nvPr/>
        </p:nvPicPr>
        <p:blipFill>
          <a:blip r:embed="rId4"/>
          <a:stretch>
            <a:fillRect/>
          </a:stretch>
        </p:blipFill>
        <p:spPr>
          <a:xfrm>
            <a:off x="2167554" y="549085"/>
            <a:ext cx="6178858" cy="506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39FF2F4B-CE86-4B52-9CB5-1EFB8E9B1ED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EA79E547-2E0B-4051-B39D-8B7DDF1E06D1}"/>
              </a:ext>
            </a:extLst>
          </p:cNvPr>
          <p:cNvSpPr>
            <a:spLocks noGrp="1"/>
          </p:cNvSpPr>
          <p:nvPr>
            <p:ph idx="1"/>
          </p:nvPr>
        </p:nvSpPr>
        <p:spPr/>
        <p:txBody>
          <a:bodyPr>
            <a:normAutofit/>
          </a:bodyPr>
          <a:lstStyle/>
          <a:p>
            <a:pPr marL="0" lvl="0" indent="0" defTabSz="457200">
              <a:spcAft>
                <a:spcPts val="600"/>
              </a:spcAft>
              <a:buClr>
                <a:srgbClr val="30ACEC">
                  <a:lumMod val="75000"/>
                </a:srgbClr>
              </a:buClr>
              <a:buNone/>
            </a:pPr>
            <a:endParaRPr lang="en-US" sz="2400" dirty="0">
              <a:solidFill>
                <a:prstClr val="black"/>
              </a:solidFill>
            </a:endParaRPr>
          </a:p>
          <a:p>
            <a:endParaRPr lang="en-US" dirty="0"/>
          </a:p>
        </p:txBody>
      </p:sp>
      <p:sp>
        <p:nvSpPr>
          <p:cNvPr id="5" name="Rectangle 4">
            <a:extLst>
              <a:ext uri="{FF2B5EF4-FFF2-40B4-BE49-F238E27FC236}">
                <a16:creationId xmlns:a16="http://schemas.microsoft.com/office/drawing/2014/main" id="{91BBE966-7C8D-416D-A681-B0EB31612045}"/>
              </a:ext>
            </a:extLst>
          </p:cNvPr>
          <p:cNvSpPr/>
          <p:nvPr/>
        </p:nvSpPr>
        <p:spPr>
          <a:xfrm>
            <a:off x="1194621" y="1500329"/>
            <a:ext cx="7802897" cy="461665"/>
          </a:xfrm>
          <a:prstGeom prst="rect">
            <a:avLst/>
          </a:prstGeom>
        </p:spPr>
        <p:txBody>
          <a:bodyPr wrap="square">
            <a:spAutoFit/>
          </a:bodyPr>
          <a:lstStyle/>
          <a:p>
            <a:pPr marL="285750" lvl="0" indent="-285750" defTabSz="457200">
              <a:spcBef>
                <a:spcPct val="20000"/>
              </a:spcBef>
              <a:spcAft>
                <a:spcPts val="600"/>
              </a:spcAft>
              <a:buClr>
                <a:srgbClr val="30ACEC">
                  <a:lumMod val="75000"/>
                </a:srgbClr>
              </a:buClr>
              <a:buSzPct val="145000"/>
              <a:buFont typeface="Arial"/>
              <a:buChar char="•"/>
            </a:pPr>
            <a:endParaRPr lang="en-US" sz="2400" dirty="0">
              <a:solidFill>
                <a:prstClr val="black"/>
              </a:solidFill>
            </a:endParaRPr>
          </a:p>
        </p:txBody>
      </p:sp>
    </p:spTree>
    <p:custDataLst>
      <p:tags r:id="rId1"/>
    </p:custDataLst>
    <p:extLst>
      <p:ext uri="{BB962C8B-B14F-4D97-AF65-F5344CB8AC3E}">
        <p14:creationId xmlns:p14="http://schemas.microsoft.com/office/powerpoint/2010/main" val="100843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34" charset="-128"/>
              </a:rPr>
              <a:t>Why Do We Need a Strategic Plan?</a:t>
            </a:r>
            <a:endParaRPr lang="en-US" dirty="0"/>
          </a:p>
        </p:txBody>
      </p:sp>
      <p:graphicFrame>
        <p:nvGraphicFramePr>
          <p:cNvPr id="4" name="Content Placeholder 3">
            <a:extLst>
              <a:ext uri="{FF2B5EF4-FFF2-40B4-BE49-F238E27FC236}">
                <a16:creationId xmlns:a16="http://schemas.microsoft.com/office/drawing/2014/main" id="{B56B42F2-6CF0-405E-B4B0-317BA2CCA3C5}"/>
              </a:ext>
            </a:extLst>
          </p:cNvPr>
          <p:cNvGraphicFramePr>
            <a:graphicFrameLocks noGrp="1"/>
          </p:cNvGraphicFramePr>
          <p:nvPr>
            <p:ph idx="1"/>
            <p:extLst>
              <p:ext uri="{D42A27DB-BD31-4B8C-83A1-F6EECF244321}">
                <p14:modId xmlns:p14="http://schemas.microsoft.com/office/powerpoint/2010/main" val="3352299144"/>
              </p:ext>
            </p:extLst>
          </p:nvPr>
        </p:nvGraphicFramePr>
        <p:xfrm>
          <a:off x="106680" y="1539240"/>
          <a:ext cx="8930640" cy="469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3262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E75B-85A4-4E91-8DA2-3D497D8D3B78}"/>
              </a:ext>
            </a:extLst>
          </p:cNvPr>
          <p:cNvSpPr>
            <a:spLocks noGrp="1"/>
          </p:cNvSpPr>
          <p:nvPr>
            <p:ph type="title"/>
          </p:nvPr>
        </p:nvSpPr>
        <p:spPr/>
        <p:txBody>
          <a:bodyPr/>
          <a:lstStyle/>
          <a:p>
            <a:endParaRPr lang="en-US"/>
          </a:p>
        </p:txBody>
      </p:sp>
      <p:sp>
        <p:nvSpPr>
          <p:cNvPr id="3" name="Content Placeholder 2"/>
          <p:cNvSpPr>
            <a:spLocks noGrp="1"/>
          </p:cNvSpPr>
          <p:nvPr>
            <p:ph idx="1"/>
          </p:nvPr>
        </p:nvSpPr>
        <p:spPr>
          <a:xfrm>
            <a:off x="628650" y="1828799"/>
            <a:ext cx="7886700" cy="4348163"/>
          </a:xfrm>
        </p:spPr>
        <p:txBody>
          <a:bodyPr>
            <a:normAutofit/>
          </a:bodyPr>
          <a:lstStyle/>
          <a:p>
            <a:pPr marL="0" indent="0">
              <a:buNone/>
            </a:pPr>
            <a:r>
              <a:rPr lang="en-US" sz="4000" dirty="0"/>
              <a:t>The Board of Directors will ultimately approve the plan and use it as a guide to direct decisions and actions.</a:t>
            </a:r>
            <a:endParaRPr lang="en-US" sz="4000" dirty="0">
              <a:ea typeface="ＭＳ Ｐゴシック" pitchFamily="34" charset="-128"/>
            </a:endParaRPr>
          </a:p>
        </p:txBody>
      </p:sp>
    </p:spTree>
    <p:custDataLst>
      <p:tags r:id="rId1"/>
    </p:custDataLst>
    <p:extLst>
      <p:ext uri="{BB962C8B-B14F-4D97-AF65-F5344CB8AC3E}">
        <p14:creationId xmlns:p14="http://schemas.microsoft.com/office/powerpoint/2010/main" val="86106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6002DF-8E42-4E64-8FAB-3CF38ED02FF0}"/>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a:ln w="3175" cmpd="sng">
                  <a:noFill/>
                </a:ln>
                <a:solidFill>
                  <a:prstClr val="black"/>
                </a:solidFill>
                <a:ea typeface="+mj-ea"/>
                <a:cs typeface="+mj-cs"/>
              </a:rPr>
              <a:t>Because the Board will use the Strategic Plan as a guiding document, they should be actively involved in creating it!</a:t>
            </a:r>
            <a:endParaRPr lang="en-US" dirty="0">
              <a:ea typeface="ＭＳ Ｐゴシック" pitchFamily="34" charset="-128"/>
            </a:endParaRPr>
          </a:p>
        </p:txBody>
      </p:sp>
      <p:pic>
        <p:nvPicPr>
          <p:cNvPr id="5" name="Picture 4">
            <a:extLst>
              <a:ext uri="{FF2B5EF4-FFF2-40B4-BE49-F238E27FC236}">
                <a16:creationId xmlns:a16="http://schemas.microsoft.com/office/drawing/2014/main" id="{33DA00CA-99C8-4E60-9FAA-C190A0A937DA}"/>
              </a:ext>
            </a:extLst>
          </p:cNvPr>
          <p:cNvPicPr>
            <a:picLocks noChangeAspect="1"/>
          </p:cNvPicPr>
          <p:nvPr/>
        </p:nvPicPr>
        <p:blipFill>
          <a:blip r:embed="rId4"/>
          <a:stretch>
            <a:fillRect/>
          </a:stretch>
        </p:blipFill>
        <p:spPr>
          <a:xfrm>
            <a:off x="2396908" y="3429000"/>
            <a:ext cx="3932589" cy="2377328"/>
          </a:xfrm>
          <a:prstGeom prst="rect">
            <a:avLst/>
          </a:prstGeom>
        </p:spPr>
      </p:pic>
    </p:spTree>
    <p:custDataLst>
      <p:tags r:id="rId1"/>
    </p:custDataLst>
    <p:extLst>
      <p:ext uri="{BB962C8B-B14F-4D97-AF65-F5344CB8AC3E}">
        <p14:creationId xmlns:p14="http://schemas.microsoft.com/office/powerpoint/2010/main" val="103375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Board of Directors as Strategic Thinkers…</a:t>
            </a:r>
          </a:p>
        </p:txBody>
      </p:sp>
      <p:sp>
        <p:nvSpPr>
          <p:cNvPr id="4" name="Rectangle 3">
            <a:extLst>
              <a:ext uri="{FF2B5EF4-FFF2-40B4-BE49-F238E27FC236}">
                <a16:creationId xmlns:a16="http://schemas.microsoft.com/office/drawing/2014/main" id="{52839DED-5B80-4BDA-8651-E6103C9C20D5}"/>
              </a:ext>
            </a:extLst>
          </p:cNvPr>
          <p:cNvSpPr/>
          <p:nvPr/>
        </p:nvSpPr>
        <p:spPr>
          <a:xfrm>
            <a:off x="4925526" y="1980122"/>
            <a:ext cx="4218474" cy="3416320"/>
          </a:xfrm>
          <a:prstGeom prst="rect">
            <a:avLst/>
          </a:prstGeom>
        </p:spPr>
        <p:txBody>
          <a:bodyPr wrap="square">
            <a:spAutoFit/>
          </a:bodyPr>
          <a:lstStyle/>
          <a:p>
            <a:r>
              <a:rPr lang="en-US" sz="2400" dirty="0"/>
              <a:t>“Where should we be going?”</a:t>
            </a:r>
          </a:p>
          <a:p>
            <a:endParaRPr lang="en-US" sz="2400" dirty="0"/>
          </a:p>
          <a:p>
            <a:endParaRPr lang="en-US" sz="2400" dirty="0"/>
          </a:p>
          <a:p>
            <a:r>
              <a:rPr lang="en-US" sz="2400" dirty="0"/>
              <a:t>“What’s the plan to get us where we need to be?”</a:t>
            </a:r>
          </a:p>
          <a:p>
            <a:endParaRPr lang="en-US" sz="2400" dirty="0"/>
          </a:p>
          <a:p>
            <a:endParaRPr lang="en-US" sz="2400" dirty="0"/>
          </a:p>
          <a:p>
            <a:r>
              <a:rPr lang="en-US" sz="2400" dirty="0"/>
              <a:t>“How should we measure success?”</a:t>
            </a:r>
          </a:p>
        </p:txBody>
      </p:sp>
      <p:pic>
        <p:nvPicPr>
          <p:cNvPr id="5" name="Content Placeholder 4">
            <a:extLst>
              <a:ext uri="{FF2B5EF4-FFF2-40B4-BE49-F238E27FC236}">
                <a16:creationId xmlns:a16="http://schemas.microsoft.com/office/drawing/2014/main" id="{BF8A9042-21A3-4A89-B344-FD2F16C3DB3C}"/>
              </a:ext>
            </a:extLst>
          </p:cNvPr>
          <p:cNvPicPr>
            <a:picLocks noGrp="1" noChangeAspect="1"/>
          </p:cNvPicPr>
          <p:nvPr>
            <p:ph idx="1"/>
          </p:nvPr>
        </p:nvPicPr>
        <p:blipFill>
          <a:blip r:embed="rId4"/>
          <a:stretch>
            <a:fillRect/>
          </a:stretch>
        </p:blipFill>
        <p:spPr>
          <a:xfrm>
            <a:off x="860096" y="1980122"/>
            <a:ext cx="3120549" cy="3120549"/>
          </a:xfrm>
          <a:effectLst>
            <a:glow rad="139700">
              <a:srgbClr val="002060">
                <a:alpha val="40000"/>
              </a:srgbClr>
            </a:glow>
          </a:effectLst>
          <a:scene3d>
            <a:camera prst="orthographicFront"/>
            <a:lightRig rig="threePt" dir="t"/>
          </a:scene3d>
          <a:sp3d>
            <a:bevelT w="165100" prst="coolSlant"/>
          </a:sp3d>
        </p:spPr>
      </p:pic>
    </p:spTree>
    <p:custDataLst>
      <p:tags r:id="rId1"/>
    </p:custDataLst>
    <p:extLst>
      <p:ext uri="{BB962C8B-B14F-4D97-AF65-F5344CB8AC3E}">
        <p14:creationId xmlns:p14="http://schemas.microsoft.com/office/powerpoint/2010/main" val="148646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Get Started</a:t>
            </a:r>
          </a:p>
        </p:txBody>
      </p:sp>
      <p:sp>
        <p:nvSpPr>
          <p:cNvPr id="5" name="Content Placeholder 4">
            <a:extLst>
              <a:ext uri="{FF2B5EF4-FFF2-40B4-BE49-F238E27FC236}">
                <a16:creationId xmlns:a16="http://schemas.microsoft.com/office/drawing/2014/main" id="{89AE4FFE-6352-4179-A949-2E166F63E61F}"/>
              </a:ext>
            </a:extLst>
          </p:cNvPr>
          <p:cNvSpPr>
            <a:spLocks noGrp="1"/>
          </p:cNvSpPr>
          <p:nvPr>
            <p:ph idx="1"/>
          </p:nvPr>
        </p:nvSpPr>
        <p:spPr>
          <a:xfrm>
            <a:off x="165463" y="1690689"/>
            <a:ext cx="5564777" cy="4256723"/>
          </a:xfrm>
        </p:spPr>
        <p:txBody>
          <a:bodyPr>
            <a:normAutofit/>
          </a:bodyPr>
          <a:lstStyle/>
          <a:p>
            <a:pPr marL="285750" lvl="0" indent="-285750" defTabSz="457200">
              <a:spcAft>
                <a:spcPts val="600"/>
              </a:spcAft>
              <a:buClr>
                <a:srgbClr val="30ACEC">
                  <a:lumMod val="75000"/>
                </a:srgbClr>
              </a:buClr>
            </a:pPr>
            <a:r>
              <a:rPr lang="en-US" sz="2800" dirty="0">
                <a:solidFill>
                  <a:prstClr val="black"/>
                </a:solidFill>
              </a:rPr>
              <a:t>Each Strategic Plan is time-sensitive</a:t>
            </a:r>
          </a:p>
          <a:p>
            <a:pPr marL="742950" lvl="1" indent="-285750" defTabSz="457200">
              <a:spcAft>
                <a:spcPts val="600"/>
              </a:spcAft>
              <a:buClr>
                <a:srgbClr val="30ACEC">
                  <a:lumMod val="75000"/>
                </a:srgbClr>
              </a:buClr>
            </a:pPr>
            <a:r>
              <a:rPr lang="en-US" sz="2800" dirty="0">
                <a:solidFill>
                  <a:prstClr val="black"/>
                </a:solidFill>
              </a:rPr>
              <a:t>Written with a certain timeframe in mind</a:t>
            </a:r>
          </a:p>
          <a:p>
            <a:pPr marL="1085850" lvl="2" indent="-285750" defTabSz="457200">
              <a:spcAft>
                <a:spcPts val="600"/>
              </a:spcAft>
              <a:buClr>
                <a:srgbClr val="30ACEC">
                  <a:lumMod val="75000"/>
                </a:srgbClr>
              </a:buClr>
            </a:pPr>
            <a:r>
              <a:rPr lang="en-US" sz="2500" dirty="0">
                <a:solidFill>
                  <a:prstClr val="black"/>
                </a:solidFill>
              </a:rPr>
              <a:t>usually 5 years</a:t>
            </a:r>
          </a:p>
          <a:p>
            <a:pPr marL="742950" lvl="1" indent="-285750" defTabSz="457200">
              <a:spcAft>
                <a:spcPts val="600"/>
              </a:spcAft>
              <a:buClr>
                <a:srgbClr val="30ACEC">
                  <a:lumMod val="75000"/>
                </a:srgbClr>
              </a:buClr>
            </a:pPr>
            <a:endParaRPr lang="en-US" sz="2800" dirty="0">
              <a:solidFill>
                <a:prstClr val="black"/>
              </a:solidFill>
            </a:endParaRPr>
          </a:p>
          <a:p>
            <a:pPr marL="285750" lvl="0" indent="-285750" defTabSz="457200">
              <a:spcAft>
                <a:spcPts val="600"/>
              </a:spcAft>
              <a:buClr>
                <a:srgbClr val="30ACEC">
                  <a:lumMod val="75000"/>
                </a:srgbClr>
              </a:buClr>
            </a:pPr>
            <a:r>
              <a:rPr lang="en-US" sz="2800" dirty="0">
                <a:solidFill>
                  <a:prstClr val="black"/>
                </a:solidFill>
              </a:rPr>
              <a:t>About 2 years before the end of the Strategic Plan, the organization should begin creating the new Plan</a:t>
            </a:r>
          </a:p>
          <a:p>
            <a:endParaRPr lang="en-US" dirty="0"/>
          </a:p>
        </p:txBody>
      </p:sp>
      <p:pic>
        <p:nvPicPr>
          <p:cNvPr id="7" name="Picture 6" descr="A close up of a device&#10;&#10;Description automatically generated">
            <a:extLst>
              <a:ext uri="{FF2B5EF4-FFF2-40B4-BE49-F238E27FC236}">
                <a16:creationId xmlns:a16="http://schemas.microsoft.com/office/drawing/2014/main" id="{72F9A99C-1755-4D8C-B205-293F868DA7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55322" y="2595085"/>
            <a:ext cx="2940687" cy="2205515"/>
          </a:xfrm>
          <a:prstGeom prst="rect">
            <a:avLst/>
          </a:prstGeom>
        </p:spPr>
      </p:pic>
    </p:spTree>
    <p:custDataLst>
      <p:tags r:id="rId1"/>
    </p:custDataLst>
    <p:extLst>
      <p:ext uri="{BB962C8B-B14F-4D97-AF65-F5344CB8AC3E}">
        <p14:creationId xmlns:p14="http://schemas.microsoft.com/office/powerpoint/2010/main" val="53721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48F6-D585-4653-BC25-7A265D80CC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B5A528-928F-40C3-AC1D-F98A231B41B4}"/>
              </a:ext>
            </a:extLst>
          </p:cNvPr>
          <p:cNvSpPr>
            <a:spLocks noGrp="1"/>
          </p:cNvSpPr>
          <p:nvPr>
            <p:ph idx="1"/>
          </p:nvPr>
        </p:nvSpPr>
        <p:spPr/>
        <p:txBody>
          <a:bodyPr/>
          <a:lstStyle/>
          <a:p>
            <a:r>
              <a:rPr lang="en-US" sz="2800" dirty="0"/>
              <a:t>Set a timetable working backwards</a:t>
            </a:r>
          </a:p>
          <a:p>
            <a:pPr lvl="1"/>
            <a:r>
              <a:rPr lang="en-US" sz="2500" dirty="0"/>
              <a:t>Implementation: May 2024</a:t>
            </a:r>
          </a:p>
          <a:p>
            <a:pPr lvl="1"/>
            <a:r>
              <a:rPr lang="en-US" sz="2500" dirty="0"/>
              <a:t>Approval by Board: January 2024</a:t>
            </a:r>
          </a:p>
          <a:p>
            <a:pPr lvl="1"/>
            <a:r>
              <a:rPr lang="en-US" sz="2500" dirty="0"/>
              <a:t>New Plan Created:  February – December 2023</a:t>
            </a:r>
          </a:p>
          <a:p>
            <a:pPr lvl="1"/>
            <a:r>
              <a:rPr lang="en-US" sz="2500" dirty="0"/>
              <a:t>SWOT Analysis: February 2023</a:t>
            </a:r>
          </a:p>
          <a:p>
            <a:pPr lvl="1"/>
            <a:r>
              <a:rPr lang="en-US" sz="2500" dirty="0"/>
              <a:t>SWOT Survey:  November 2022</a:t>
            </a:r>
          </a:p>
          <a:p>
            <a:pPr lvl="1"/>
            <a:r>
              <a:rPr lang="en-US" sz="2500" dirty="0"/>
              <a:t>Review of Current Plan:  May 2022</a:t>
            </a:r>
          </a:p>
          <a:p>
            <a:endParaRPr lang="en-US" dirty="0"/>
          </a:p>
        </p:txBody>
      </p:sp>
    </p:spTree>
    <p:extLst>
      <p:ext uri="{BB962C8B-B14F-4D97-AF65-F5344CB8AC3E}">
        <p14:creationId xmlns:p14="http://schemas.microsoft.com/office/powerpoint/2010/main" val="60038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SRT">
  <a:themeElements>
    <a:clrScheme name="Custom 1">
      <a:dk1>
        <a:srgbClr val="002060"/>
      </a:dk1>
      <a:lt1>
        <a:srgbClr val="FFFFFF"/>
      </a:lt1>
      <a:dk2>
        <a:srgbClr val="002060"/>
      </a:dk2>
      <a:lt2>
        <a:srgbClr val="FFFFFF"/>
      </a:lt2>
      <a:accent1>
        <a:srgbClr val="B4C6E7"/>
      </a:accent1>
      <a:accent2>
        <a:srgbClr val="D7B5C6"/>
      </a:accent2>
      <a:accent3>
        <a:srgbClr val="F7CBAC"/>
      </a:accent3>
      <a:accent4>
        <a:srgbClr val="FEE599"/>
      </a:accent4>
      <a:accent5>
        <a:srgbClr val="BDD7EE"/>
      </a:accent5>
      <a:accent6>
        <a:srgbClr val="C5E0B3"/>
      </a:accent6>
      <a:hlink>
        <a:srgbClr val="00B0F0"/>
      </a:hlink>
      <a:folHlink>
        <a:srgbClr val="D7B5C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id="{55D70D0C-0D27-4B2C-B9F1-069FCA8D6E46}" vid="{17A786C8-A7D3-401D-AC25-065571442D17}"/>
    </a:ext>
  </a:extLst>
</a:theme>
</file>

<file path=ppt/theme/theme2.xml><?xml version="1.0" encoding="utf-8"?>
<a:theme xmlns:a="http://schemas.openxmlformats.org/drawingml/2006/main" name="1_OSR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3" id="{2E35F420-A926-407E-9B71-AE91DA22C910}" vid="{30D490FB-9C41-4CF5-9873-5A990207D3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 dockstate="right" visibility="0" width="350" row="7">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961A17D3-980D-4EDB-89E0-B5BC7B734077}">
  <we:reference id="wa104178141" version="4.0.0.8" store="en-US" storeType="OMEX"/>
  <we:alternateReferences>
    <we:reference id="WA104178141" version="4.0.0.8"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8C9DF79-7906-4508-BC8B-7F72D3AC6B43}">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OSRT</Template>
  <TotalTime>736</TotalTime>
  <Words>1229</Words>
  <Application>Microsoft Office PowerPoint</Application>
  <PresentationFormat>On-screen Show (4:3)</PresentationFormat>
  <Paragraphs>183</Paragraphs>
  <Slides>33</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Cambria</vt:lpstr>
      <vt:lpstr>OSRT</vt:lpstr>
      <vt:lpstr>1_OSRT 3</vt:lpstr>
      <vt:lpstr>PowerPoint Presentation</vt:lpstr>
      <vt:lpstr>What is Strategic Planning?</vt:lpstr>
      <vt:lpstr>So What Does That Mean?</vt:lpstr>
      <vt:lpstr>Why Do We Need a Strategic Plan?</vt:lpstr>
      <vt:lpstr>PowerPoint Presentation</vt:lpstr>
      <vt:lpstr>PowerPoint Presentation</vt:lpstr>
      <vt:lpstr>Board of Directors as Strategic Thinkers…</vt:lpstr>
      <vt:lpstr>How to Get Started</vt:lpstr>
      <vt:lpstr>PowerPoint Presentation</vt:lpstr>
      <vt:lpstr>First Things First</vt:lpstr>
      <vt:lpstr>Vision</vt:lpstr>
      <vt:lpstr>Examples of Vision Statements</vt:lpstr>
      <vt:lpstr>OSRT Vision Statement</vt:lpstr>
      <vt:lpstr> Mission Statement</vt:lpstr>
      <vt:lpstr> OSRT Mission Statement</vt:lpstr>
      <vt:lpstr>Core Values</vt:lpstr>
      <vt:lpstr>PowerPoint Presentation</vt:lpstr>
      <vt:lpstr>PowerPoint Presentation</vt:lpstr>
      <vt:lpstr>Strategic Initiatives</vt:lpstr>
      <vt:lpstr>Strategic Planning Process</vt:lpstr>
      <vt:lpstr>Strategic Planning</vt:lpstr>
      <vt:lpstr>Strategic Planning</vt:lpstr>
      <vt:lpstr>Internal Environment</vt:lpstr>
      <vt:lpstr>External Environment</vt:lpstr>
      <vt:lpstr>SWOT Analysis Templates</vt:lpstr>
      <vt:lpstr>After the SWOT</vt:lpstr>
      <vt:lpstr>Questions to Consider When Developing Goals</vt:lpstr>
      <vt:lpstr>Development of an Action Plan</vt:lpstr>
      <vt:lpstr>Final Product</vt:lpstr>
      <vt:lpstr>Now Let’s Review the OSRT Strategic Plan</vt:lpstr>
      <vt:lpstr>Approval of  Strategic Plan</vt:lpstr>
      <vt:lpstr>PowerPoint Presentation</vt:lpstr>
      <vt:lpstr>PowerPoint Presentation</vt:lpstr>
    </vt:vector>
  </TitlesOfParts>
  <Company>University of Cincinnati Blue Ash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Gill</dc:creator>
  <cp:lastModifiedBy>lauren.huffman79@gmail.com</cp:lastModifiedBy>
  <cp:revision>55</cp:revision>
  <dcterms:created xsi:type="dcterms:W3CDTF">2017-08-24T18:17:49Z</dcterms:created>
  <dcterms:modified xsi:type="dcterms:W3CDTF">2020-01-03T16:33:29Z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AFFF7BAC-D8EE-455E-934E-F933B12884AE</vt:lpwstr>
  </property>
  <property fmtid="{D5CDD505-2E9C-101B-9397-08002B2CF9AE}" pid="3" name="ArticulatePath">
    <vt:lpwstr>Strategic Planning</vt:lpwstr>
  </property>
</Properties>
</file>